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sldIdLst>
    <p:sldId id="256" r:id="rId2"/>
    <p:sldId id="266" r:id="rId3"/>
    <p:sldId id="267" r:id="rId4"/>
    <p:sldId id="257" r:id="rId5"/>
    <p:sldId id="269" r:id="rId6"/>
    <p:sldId id="259" r:id="rId7"/>
    <p:sldId id="270" r:id="rId8"/>
    <p:sldId id="263" r:id="rId9"/>
    <p:sldId id="271" r:id="rId10"/>
    <p:sldId id="265" r:id="rId1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75" autoAdjust="0"/>
    <p:restoredTop sz="94660"/>
  </p:normalViewPr>
  <p:slideViewPr>
    <p:cSldViewPr snapToGrid="0">
      <p:cViewPr varScale="1">
        <p:scale>
          <a:sx n="127" d="100"/>
          <a:sy n="127" d="100"/>
        </p:scale>
        <p:origin x="200" y="20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C9D19BAE-B96D-7D44-9547-06658DA12BF2}" type="datetimeFigureOut">
              <a:rPr lang="en-US" smtClean="0"/>
              <a:t>2/8/18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1ADBCCC5-2DEB-ED4B-8406-F20D57922DEE}" type="slidenum">
              <a:rPr lang="en-US" smtClean="0"/>
              <a:t>‹#›</a:t>
            </a:fld>
            <a:endParaRPr lang="en-US"/>
          </a:p>
        </p:txBody>
      </p:sp>
    </p:spTree>
    <p:extLst>
      <p:ext uri="{BB962C8B-B14F-4D97-AF65-F5344CB8AC3E}">
        <p14:creationId xmlns:p14="http://schemas.microsoft.com/office/powerpoint/2010/main" val="3891713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F0771058-EDA1-4BC4-B118-3F7111B032FA}" type="datetimeFigureOut">
              <a:rPr lang="en-US" smtClean="0"/>
              <a:t>2/8/18</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E4F709D-3C86-4AC6-AD25-BF91F0A1E70F}" type="slidenum">
              <a:rPr lang="en-US" smtClean="0"/>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0771058-EDA1-4BC4-B118-3F7111B032FA}" type="datetimeFigureOut">
              <a:rPr lang="en-US" smtClean="0"/>
              <a:t>2/8/18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4F709D-3C86-4AC6-AD25-BF91F0A1E70F}"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0771058-EDA1-4BC4-B118-3F7111B032FA}" type="datetimeFigureOut">
              <a:rPr lang="en-US" smtClean="0"/>
              <a:t>2/8/18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4F709D-3C86-4AC6-AD25-BF91F0A1E70F}"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0771058-EDA1-4BC4-B118-3F7111B032FA}" type="datetimeFigureOut">
              <a:rPr lang="en-US" smtClean="0"/>
              <a:t>2/8/18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4F709D-3C86-4AC6-AD25-BF91F0A1E70F}"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F0771058-EDA1-4BC4-B118-3F7111B032FA}" type="datetimeFigureOut">
              <a:rPr lang="en-US" smtClean="0"/>
              <a:t>2/8/18</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E4F709D-3C86-4AC6-AD25-BF91F0A1E70F}" type="slidenum">
              <a:rPr lang="en-US" smtClean="0"/>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0771058-EDA1-4BC4-B118-3F7111B032FA}" type="datetimeFigureOut">
              <a:rPr lang="en-US" smtClean="0"/>
              <a:t>2/8/18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E4F709D-3C86-4AC6-AD25-BF91F0A1E70F}"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0771058-EDA1-4BC4-B118-3F7111B032FA}" type="datetimeFigureOut">
              <a:rPr lang="en-US" smtClean="0"/>
              <a:t>2/8/18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E4F709D-3C86-4AC6-AD25-BF91F0A1E70F}"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0771058-EDA1-4BC4-B118-3F7111B032FA}" type="datetimeFigureOut">
              <a:rPr lang="en-US" smtClean="0"/>
              <a:t>2/8/18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E4F709D-3C86-4AC6-AD25-BF91F0A1E70F}"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771058-EDA1-4BC4-B118-3F7111B032FA}" type="datetimeFigureOut">
              <a:rPr lang="en-US" smtClean="0"/>
              <a:t>2/8/18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E4F709D-3C86-4AC6-AD25-BF91F0A1E70F}"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F0771058-EDA1-4BC4-B118-3F7111B032FA}" type="datetimeFigureOut">
              <a:rPr lang="en-US" smtClean="0"/>
              <a:t>2/8/18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E4F709D-3C86-4AC6-AD25-BF91F0A1E70F}" type="slidenum">
              <a:rPr lang="en-US" smtClean="0"/>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F0771058-EDA1-4BC4-B118-3F7111B032FA}" type="datetimeFigureOut">
              <a:rPr lang="en-US" smtClean="0"/>
              <a:t>2/8/18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E4F709D-3C86-4AC6-AD25-BF91F0A1E70F}" type="slidenum">
              <a:rPr lang="en-US" smtClean="0"/>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F0771058-EDA1-4BC4-B118-3F7111B032FA}" type="datetimeFigureOut">
              <a:rPr lang="en-US" smtClean="0"/>
              <a:t>2/8/18</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E4F709D-3C86-4AC6-AD25-BF91F0A1E70F}" type="slidenum">
              <a:rPr lang="en-US" smtClean="0"/>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279347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0" y="0"/>
            <a:ext cx="5892800"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158240" y="2123440"/>
            <a:ext cx="4373631" cy="2407920"/>
          </a:xfrm>
        </p:spPr>
        <p:txBody>
          <a:bodyPr>
            <a:normAutofit/>
          </a:bodyPr>
          <a:lstStyle/>
          <a:p>
            <a:pPr algn="r"/>
            <a:r>
              <a:rPr lang="en-US" sz="4400" b="1" dirty="0" smtClean="0">
                <a:solidFill>
                  <a:schemeClr val="bg1"/>
                </a:solidFill>
                <a:latin typeface="Times New Roman" panose="02020603050405020304" pitchFamily="18" charset="0"/>
                <a:cs typeface="Times New Roman" panose="02020603050405020304" pitchFamily="18" charset="0"/>
              </a:rPr>
              <a:t>REPORT CARD </a:t>
            </a:r>
            <a:br>
              <a:rPr lang="en-US" sz="4400" b="1" dirty="0" smtClean="0">
                <a:solidFill>
                  <a:schemeClr val="bg1"/>
                </a:solidFill>
                <a:latin typeface="Times New Roman" panose="02020603050405020304" pitchFamily="18" charset="0"/>
                <a:cs typeface="Times New Roman" panose="02020603050405020304" pitchFamily="18" charset="0"/>
              </a:rPr>
            </a:br>
            <a:r>
              <a:rPr lang="en-US" sz="4400" b="1" dirty="0" smtClean="0">
                <a:solidFill>
                  <a:schemeClr val="bg1"/>
                </a:solidFill>
                <a:latin typeface="Times New Roman" panose="02020603050405020304" pitchFamily="18" charset="0"/>
                <a:cs typeface="Times New Roman" panose="02020603050405020304" pitchFamily="18" charset="0"/>
              </a:rPr>
              <a:t>ON EDUCATOR PREPARATION</a:t>
            </a:r>
            <a:endParaRPr lang="en-US" sz="4400" b="1" dirty="0">
              <a:solidFill>
                <a:schemeClr val="bg1"/>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6202431" y="2641599"/>
            <a:ext cx="5918449" cy="2268837"/>
          </a:xfrm>
        </p:spPr>
        <p:txBody>
          <a:bodyPr>
            <a:normAutofit/>
          </a:bodyPr>
          <a:lstStyle/>
          <a:p>
            <a:pPr algn="l"/>
            <a:r>
              <a:rPr lang="en-US" dirty="0" smtClean="0">
                <a:latin typeface="Times New Roman" panose="02020603050405020304" pitchFamily="18" charset="0"/>
                <a:cs typeface="Times New Roman" panose="02020603050405020304" pitchFamily="18" charset="0"/>
              </a:rPr>
              <a:t>A </a:t>
            </a:r>
            <a:r>
              <a:rPr lang="en-US" dirty="0" smtClean="0">
                <a:solidFill>
                  <a:srgbClr val="FF0000"/>
                </a:solidFill>
                <a:latin typeface="Times New Roman" panose="02020603050405020304" pitchFamily="18" charset="0"/>
                <a:cs typeface="Times New Roman" panose="02020603050405020304" pitchFamily="18" charset="0"/>
              </a:rPr>
              <a:t>Prototype </a:t>
            </a:r>
            <a:r>
              <a:rPr lang="en-US" dirty="0" smtClean="0">
                <a:latin typeface="Times New Roman" panose="02020603050405020304" pitchFamily="18" charset="0"/>
                <a:cs typeface="Times New Roman" panose="02020603050405020304" pitchFamily="18" charset="0"/>
              </a:rPr>
              <a:t>for a </a:t>
            </a:r>
            <a:r>
              <a:rPr lang="en-US" dirty="0" smtClean="0">
                <a:solidFill>
                  <a:srgbClr val="FF0000"/>
                </a:solidFill>
                <a:latin typeface="Times New Roman" panose="02020603050405020304" pitchFamily="18" charset="0"/>
                <a:cs typeface="Times New Roman" panose="02020603050405020304" pitchFamily="18" charset="0"/>
              </a:rPr>
              <a:t>Fictitious Institution</a:t>
            </a:r>
            <a:r>
              <a:rPr lang="en-US" dirty="0" smtClean="0">
                <a:latin typeface="Times New Roman" panose="02020603050405020304" pitchFamily="18" charset="0"/>
                <a:cs typeface="Times New Roman" panose="02020603050405020304" pitchFamily="18" charset="0"/>
              </a:rPr>
              <a:t>,</a:t>
            </a:r>
          </a:p>
          <a:p>
            <a:pPr algn="l"/>
            <a:r>
              <a:rPr lang="en-US" b="1" dirty="0" smtClean="0">
                <a:latin typeface="Times New Roman" panose="02020603050405020304" pitchFamily="18" charset="0"/>
                <a:cs typeface="Times New Roman" panose="02020603050405020304" pitchFamily="18" charset="0"/>
              </a:rPr>
              <a:t>THE UNIVERSITY OF EAST ALABAMA,</a:t>
            </a:r>
          </a:p>
          <a:p>
            <a:pPr algn="l"/>
            <a:r>
              <a:rPr lang="en-US" dirty="0" smtClean="0">
                <a:latin typeface="Times New Roman" panose="02020603050405020304" pitchFamily="18" charset="0"/>
                <a:cs typeface="Times New Roman" panose="02020603050405020304" pitchFamily="18" charset="0"/>
              </a:rPr>
              <a:t>using </a:t>
            </a:r>
            <a:r>
              <a:rPr lang="en-US" dirty="0" smtClean="0">
                <a:solidFill>
                  <a:srgbClr val="FF0000"/>
                </a:solidFill>
                <a:latin typeface="Times New Roman" panose="02020603050405020304" pitchFamily="18" charset="0"/>
                <a:cs typeface="Times New Roman" panose="02020603050405020304" pitchFamily="18" charset="0"/>
              </a:rPr>
              <a:t>fictitious data</a:t>
            </a:r>
          </a:p>
          <a:p>
            <a:pPr algn="l"/>
            <a:endParaRPr lang="en-US" dirty="0" smtClean="0">
              <a:solidFill>
                <a:srgbClr val="FF0000"/>
              </a:solidFill>
              <a:latin typeface="Times New Roman" panose="02020603050405020304" pitchFamily="18" charset="0"/>
              <a:cs typeface="Times New Roman" panose="02020603050405020304" pitchFamily="18" charset="0"/>
            </a:endParaRPr>
          </a:p>
          <a:p>
            <a:pPr algn="l"/>
            <a:r>
              <a:rPr lang="en-US" dirty="0" smtClean="0">
                <a:latin typeface="Times New Roman" panose="02020603050405020304" pitchFamily="18" charset="0"/>
                <a:cs typeface="Times New Roman" panose="02020603050405020304" pitchFamily="18" charset="0"/>
              </a:rPr>
              <a:t>February 8, 2018</a:t>
            </a:r>
            <a:endParaRPr lang="en-US" dirty="0">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23004" y="5240039"/>
            <a:ext cx="939591" cy="909282"/>
          </a:xfrm>
          <a:prstGeom prst="rect">
            <a:avLst/>
          </a:prstGeom>
        </p:spPr>
      </p:pic>
    </p:spTree>
    <p:extLst>
      <p:ext uri="{BB962C8B-B14F-4D97-AF65-F5344CB8AC3E}">
        <p14:creationId xmlns:p14="http://schemas.microsoft.com/office/powerpoint/2010/main" val="718729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p:nvPr/>
        </p:nvSpPr>
        <p:spPr>
          <a:xfrm>
            <a:off x="0" y="6196084"/>
            <a:ext cx="12192000" cy="661916"/>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842048" y="832514"/>
            <a:ext cx="10507904" cy="4524315"/>
          </a:xfrm>
          <a:prstGeom prst="rect">
            <a:avLst/>
          </a:prstGeom>
        </p:spPr>
        <p:txBody>
          <a:bodyPr wrap="square">
            <a:spAutoFit/>
          </a:bodyPr>
          <a:lstStyle/>
          <a:p>
            <a:r>
              <a:rPr lang="en-US" sz="2400" b="1" dirty="0">
                <a:solidFill>
                  <a:srgbClr val="000000"/>
                </a:solidFill>
                <a:latin typeface="Times New Roman" panose="02020603050405020304" pitchFamily="18" charset="0"/>
              </a:rPr>
              <a:t>Preparation programs have voluntarily achieved </a:t>
            </a:r>
            <a:r>
              <a:rPr lang="en-US" sz="2400" b="1" u="sng" dirty="0">
                <a:solidFill>
                  <a:srgbClr val="000000"/>
                </a:solidFill>
                <a:latin typeface="Times New Roman" panose="02020603050405020304" pitchFamily="18" charset="0"/>
              </a:rPr>
              <a:t>accreditation</a:t>
            </a:r>
            <a:r>
              <a:rPr lang="en-US" sz="2400" b="1" dirty="0">
                <a:solidFill>
                  <a:srgbClr val="000000"/>
                </a:solidFill>
                <a:latin typeface="Times New Roman" panose="02020603050405020304" pitchFamily="18" charset="0"/>
              </a:rPr>
              <a:t> by the National Council for Accreditation of Teacher Education (NCATE) or the Council for the Accreditation of Educator Preparation (CAEP) </a:t>
            </a:r>
            <a:endParaRPr lang="en-US" sz="2400" b="1" dirty="0" smtClean="0">
              <a:solidFill>
                <a:srgbClr val="000000"/>
              </a:solidFill>
              <a:latin typeface="Times New Roman" panose="02020603050405020304" pitchFamily="18" charset="0"/>
            </a:endParaRPr>
          </a:p>
          <a:p>
            <a:endParaRPr lang="en-US" sz="2400" b="1" dirty="0">
              <a:solidFill>
                <a:srgbClr val="000000"/>
              </a:solidFill>
              <a:latin typeface="Times New Roman" panose="02020603050405020304" pitchFamily="18" charset="0"/>
            </a:endParaRPr>
          </a:p>
          <a:p>
            <a:r>
              <a:rPr lang="en-US" sz="2400" u="sng" dirty="0">
                <a:solidFill>
                  <a:srgbClr val="000000"/>
                </a:solidFill>
                <a:latin typeface="Times New Roman" panose="02020603050405020304" pitchFamily="18" charset="0"/>
              </a:rPr>
              <a:t> X  </a:t>
            </a:r>
            <a:r>
              <a:rPr lang="en-US" sz="2400" dirty="0">
                <a:solidFill>
                  <a:srgbClr val="000000"/>
                </a:solidFill>
                <a:latin typeface="Times New Roman" panose="02020603050405020304" pitchFamily="18" charset="0"/>
              </a:rPr>
              <a:t> </a:t>
            </a:r>
            <a:r>
              <a:rPr lang="en-US" sz="2400" dirty="0" smtClean="0">
                <a:solidFill>
                  <a:srgbClr val="000000"/>
                </a:solidFill>
                <a:latin typeface="Times New Roman" panose="02020603050405020304" pitchFamily="18" charset="0"/>
              </a:rPr>
              <a:t> Yes </a:t>
            </a:r>
          </a:p>
          <a:p>
            <a:r>
              <a:rPr lang="en-US" sz="2400" dirty="0" smtClean="0">
                <a:solidFill>
                  <a:srgbClr val="000000"/>
                </a:solidFill>
                <a:latin typeface="Times New Roman" panose="02020603050405020304" pitchFamily="18" charset="0"/>
              </a:rPr>
              <a:t>___  </a:t>
            </a:r>
            <a:r>
              <a:rPr lang="en-US" sz="2400" dirty="0">
                <a:solidFill>
                  <a:srgbClr val="000000"/>
                </a:solidFill>
                <a:latin typeface="Times New Roman" panose="02020603050405020304" pitchFamily="18" charset="0"/>
              </a:rPr>
              <a:t>Candidate for CAEP accreditation </a:t>
            </a:r>
          </a:p>
          <a:p>
            <a:r>
              <a:rPr lang="en-US" sz="2400" u="sng" dirty="0" smtClean="0">
                <a:solidFill>
                  <a:srgbClr val="000000"/>
                </a:solidFill>
                <a:latin typeface="Times New Roman" panose="02020603050405020304" pitchFamily="18" charset="0"/>
              </a:rPr>
              <a:t>       </a:t>
            </a:r>
            <a:r>
              <a:rPr lang="en-US" sz="2400" dirty="0" smtClean="0">
                <a:solidFill>
                  <a:srgbClr val="000000"/>
                </a:solidFill>
                <a:latin typeface="Times New Roman" panose="02020603050405020304" pitchFamily="18" charset="0"/>
              </a:rPr>
              <a:t> No </a:t>
            </a:r>
            <a:endParaRPr lang="en-US" sz="2400" dirty="0">
              <a:solidFill>
                <a:srgbClr val="000000"/>
              </a:solidFill>
              <a:latin typeface="Times New Roman" panose="02020603050405020304" pitchFamily="18" charset="0"/>
            </a:endParaRPr>
          </a:p>
          <a:p>
            <a:r>
              <a:rPr lang="en-US" sz="2400" dirty="0" smtClean="0">
                <a:solidFill>
                  <a:srgbClr val="000000"/>
                </a:solidFill>
                <a:latin typeface="Times New Roman" panose="02020603050405020304" pitchFamily="18" charset="0"/>
              </a:rPr>
              <a:t> </a:t>
            </a:r>
            <a:endParaRPr lang="en-US" sz="2400" dirty="0">
              <a:solidFill>
                <a:srgbClr val="000000"/>
              </a:solidFill>
              <a:latin typeface="Times New Roman" panose="02020603050405020304" pitchFamily="18" charset="0"/>
            </a:endParaRPr>
          </a:p>
          <a:p>
            <a:endParaRPr lang="en-US" sz="2400" b="1" dirty="0">
              <a:solidFill>
                <a:srgbClr val="000000"/>
              </a:solidFill>
              <a:latin typeface="Times New Roman" panose="02020603050405020304" pitchFamily="18" charset="0"/>
            </a:endParaRPr>
          </a:p>
          <a:p>
            <a:r>
              <a:rPr lang="en-US" sz="2400" b="1" u="sng" dirty="0" smtClean="0">
                <a:solidFill>
                  <a:srgbClr val="000000"/>
                </a:solidFill>
                <a:latin typeface="Times New Roman" panose="02020603050405020304" pitchFamily="18" charset="0"/>
              </a:rPr>
              <a:t>National </a:t>
            </a:r>
            <a:r>
              <a:rPr lang="en-US" sz="2400" b="1" u="sng" dirty="0">
                <a:solidFill>
                  <a:srgbClr val="000000"/>
                </a:solidFill>
                <a:latin typeface="Times New Roman" panose="02020603050405020304" pitchFamily="18" charset="0"/>
              </a:rPr>
              <a:t>recognition of programs</a:t>
            </a:r>
            <a:r>
              <a:rPr lang="en-US" sz="2400" b="1" dirty="0">
                <a:solidFill>
                  <a:srgbClr val="000000"/>
                </a:solidFill>
                <a:latin typeface="Times New Roman" panose="02020603050405020304" pitchFamily="18" charset="0"/>
              </a:rPr>
              <a:t> earned from: </a:t>
            </a:r>
            <a:r>
              <a:rPr lang="en-US" sz="2400" dirty="0">
                <a:solidFill>
                  <a:srgbClr val="000000"/>
                </a:solidFill>
                <a:latin typeface="Times New Roman" panose="02020603050405020304" pitchFamily="18" charset="0"/>
              </a:rPr>
              <a:t>National Association of Schools of Music (NASM); National Council of Teachers of Mathematics (NCTM); Council for Accreditation of Counseling and Related Educational Programs (CACREP) </a:t>
            </a:r>
            <a:endParaRPr lang="en-US"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5315" y="5813946"/>
            <a:ext cx="760924" cy="736378"/>
          </a:xfrm>
          <a:prstGeom prst="rect">
            <a:avLst/>
          </a:prstGeom>
        </p:spPr>
      </p:pic>
    </p:spTree>
    <p:extLst>
      <p:ext uri="{BB962C8B-B14F-4D97-AF65-F5344CB8AC3E}">
        <p14:creationId xmlns:p14="http://schemas.microsoft.com/office/powerpoint/2010/main" val="3181711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0" y="0"/>
            <a:ext cx="2811439"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59239" y="1106806"/>
            <a:ext cx="2255520" cy="1534794"/>
          </a:xfrm>
        </p:spPr>
        <p:txBody>
          <a:bodyPr>
            <a:noAutofit/>
          </a:bodyPr>
          <a:lstStyle/>
          <a:p>
            <a:pPr algn="ctr"/>
            <a:r>
              <a:rPr lang="en-US" sz="2800" b="1" dirty="0" smtClean="0">
                <a:solidFill>
                  <a:schemeClr val="bg1"/>
                </a:solidFill>
                <a:latin typeface="Times New Roman" panose="02020603050405020304" pitchFamily="18" charset="0"/>
                <a:ea typeface="+mn-ea"/>
                <a:cs typeface="Times New Roman" panose="02020603050405020304" pitchFamily="18" charset="0"/>
              </a:rPr>
              <a:t>Procedures for gathering data</a:t>
            </a:r>
            <a:endParaRPr lang="en-US" sz="2800" b="1" dirty="0">
              <a:solidFill>
                <a:schemeClr val="bg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058160" y="680720"/>
            <a:ext cx="8768079" cy="5414963"/>
          </a:xfrm>
        </p:spPr>
        <p:txBody>
          <a:bodyPr>
            <a:noAutofit/>
          </a:bodyPr>
          <a:lstStyle/>
          <a:p>
            <a:pPr>
              <a:buFont typeface="Wingdings" charset="2"/>
              <a:buChar char="§"/>
            </a:pPr>
            <a:endParaRPr lang="en-US" dirty="0" smtClean="0">
              <a:latin typeface="Times New Roman" panose="02020603050405020304" pitchFamily="18" charset="0"/>
              <a:cs typeface="Times New Roman" panose="02020603050405020304" pitchFamily="18" charset="0"/>
            </a:endParaRPr>
          </a:p>
          <a:p>
            <a:pPr>
              <a:buFont typeface="Wingdings" charset="2"/>
              <a:buChar char="§"/>
            </a:pPr>
            <a:r>
              <a:rPr lang="en-US" dirty="0" smtClean="0">
                <a:latin typeface="Times New Roman" panose="02020603050405020304" pitchFamily="18" charset="0"/>
                <a:cs typeface="Times New Roman" panose="02020603050405020304" pitchFamily="18" charset="0"/>
              </a:rPr>
              <a:t>A report card will be prepared for each of 27 Alabama colleges and universities using data gathered from several sources:</a:t>
            </a:r>
          </a:p>
          <a:p>
            <a:pPr>
              <a:buFont typeface="Wingdings" charset="2"/>
              <a:buChar char="§"/>
            </a:pPr>
            <a:r>
              <a:rPr lang="en-US" dirty="0" smtClean="0">
                <a:latin typeface="Times New Roman" panose="02020603050405020304" pitchFamily="18" charset="0"/>
                <a:cs typeface="Times New Roman" panose="02020603050405020304" pitchFamily="18" charset="0"/>
              </a:rPr>
              <a:t>Program completer information will be obtained from Alabama’s Title II, Higher Education Act report. </a:t>
            </a:r>
          </a:p>
          <a:p>
            <a:pPr>
              <a:buFont typeface="Wingdings" charset="2"/>
              <a:buChar char="§"/>
            </a:pPr>
            <a:r>
              <a:rPr lang="en-US" dirty="0" smtClean="0">
                <a:latin typeface="Times New Roman" panose="02020603050405020304" pitchFamily="18" charset="0"/>
                <a:cs typeface="Times New Roman" panose="02020603050405020304" pitchFamily="18" charset="0"/>
              </a:rPr>
              <a:t>The number of program completers recommended for certification will be provided by the ALSDE .</a:t>
            </a:r>
          </a:p>
          <a:p>
            <a:pPr>
              <a:buFont typeface="Wingdings" charset="2"/>
              <a:buChar char="§"/>
            </a:pPr>
            <a:r>
              <a:rPr lang="en-US" dirty="0" smtClean="0">
                <a:latin typeface="Times New Roman" panose="02020603050405020304" pitchFamily="18" charset="0"/>
                <a:cs typeface="Times New Roman" panose="02020603050405020304" pitchFamily="18" charset="0"/>
              </a:rPr>
              <a:t>Test scores will be sent electronically from the test vendors to the ALSDE.</a:t>
            </a:r>
          </a:p>
          <a:p>
            <a:pPr>
              <a:buFont typeface="Wingdings" charset="2"/>
              <a:buChar char="§"/>
            </a:pPr>
            <a:r>
              <a:rPr lang="en-US" dirty="0" smtClean="0">
                <a:latin typeface="Times New Roman" panose="02020603050405020304" pitchFamily="18" charset="0"/>
                <a:cs typeface="Times New Roman" panose="02020603050405020304" pitchFamily="18" charset="0"/>
              </a:rPr>
              <a:t>New teachers and their principals will be asked to respond electronically to a questionnaire they receive directly from the ALSDE, and responses will be tallied by the ALSDE.</a:t>
            </a:r>
          </a:p>
          <a:p>
            <a:pPr>
              <a:buFont typeface="Wingdings" charset="2"/>
              <a:buChar char="§"/>
            </a:pPr>
            <a:r>
              <a:rPr lang="en-US" dirty="0" smtClean="0">
                <a:latin typeface="Times New Roman" panose="02020603050405020304" pitchFamily="18" charset="0"/>
                <a:cs typeface="Times New Roman" panose="02020603050405020304" pitchFamily="18" charset="0"/>
              </a:rPr>
              <a:t>NCATE/CAEP accreditation information will be accessed online from CAEP.</a:t>
            </a:r>
          </a:p>
          <a:p>
            <a:pPr>
              <a:buFont typeface="Wingdings" charset="2"/>
              <a:buChar char="§"/>
            </a:pPr>
            <a:r>
              <a:rPr lang="en-US" dirty="0" smtClean="0">
                <a:latin typeface="Times New Roman" panose="02020603050405020304" pitchFamily="18" charset="0"/>
                <a:cs typeface="Times New Roman" panose="02020603050405020304" pitchFamily="18" charset="0"/>
              </a:rPr>
              <a:t>Colleges and universities will be asked to verify their nationally recognized programs. </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5315" y="5813946"/>
            <a:ext cx="760924" cy="736378"/>
          </a:xfrm>
          <a:prstGeom prst="rect">
            <a:avLst/>
          </a:prstGeom>
        </p:spPr>
      </p:pic>
    </p:spTree>
    <p:extLst>
      <p:ext uri="{BB962C8B-B14F-4D97-AF65-F5344CB8AC3E}">
        <p14:creationId xmlns:p14="http://schemas.microsoft.com/office/powerpoint/2010/main" val="3685132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
          <p:cNvSpPr/>
          <p:nvPr/>
        </p:nvSpPr>
        <p:spPr>
          <a:xfrm>
            <a:off x="0" y="0"/>
            <a:ext cx="2811439"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3444240" y="944880"/>
            <a:ext cx="7745128" cy="5078313"/>
          </a:xfrm>
          <a:prstGeom prst="rect">
            <a:avLst/>
          </a:prstGeom>
        </p:spPr>
        <p:txBody>
          <a:bodyPr wrap="square">
            <a:spAutoFit/>
          </a:bodyPr>
          <a:lstStyle/>
          <a:p>
            <a:pPr marL="285750" indent="-285750">
              <a:buFont typeface="Wingdings" charset="2"/>
              <a:buChar char="§"/>
            </a:pPr>
            <a:r>
              <a:rPr lang="en-US" dirty="0" smtClean="0">
                <a:latin typeface="Times New Roman" panose="02020603050405020304" pitchFamily="18" charset="0"/>
                <a:cs typeface="Times New Roman" panose="02020603050405020304" pitchFamily="18" charset="0"/>
              </a:rPr>
              <a:t>Basic skills of reading, writing, and mathematics required for program admission:</a:t>
            </a:r>
          </a:p>
          <a:p>
            <a:r>
              <a:rPr lang="en-US" dirty="0" smtClean="0">
                <a:latin typeface="Times New Roman" panose="02020603050405020304" pitchFamily="18" charset="0"/>
                <a:cs typeface="Times New Roman" panose="02020603050405020304" pitchFamily="18" charset="0"/>
              </a:rPr>
              <a:t>         	Prior to September 1, 2017, ACT WorkKeys modified in Alabama</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September 1, 2017, and thereafter, </a:t>
            </a:r>
            <a:r>
              <a:rPr lang="en-US" dirty="0">
                <a:latin typeface="Times New Roman" panose="02020603050405020304" pitchFamily="18" charset="0"/>
                <a:cs typeface="Times New Roman" panose="02020603050405020304" pitchFamily="18" charset="0"/>
              </a:rPr>
              <a:t>the Praxis Core Academic Skills </a:t>
            </a:r>
            <a:r>
              <a:rPr lang="en-US" dirty="0" smtClean="0">
                <a:latin typeface="Times New Roman" panose="02020603050405020304" pitchFamily="18" charset="0"/>
                <a:cs typeface="Times New Roman" panose="02020603050405020304" pitchFamily="18" charset="0"/>
              </a:rPr>
              <a:t>for 	Educators Tests</a:t>
            </a:r>
          </a:p>
          <a:p>
            <a:endParaRPr lang="en-US" dirty="0">
              <a:latin typeface="Times New Roman" panose="02020603050405020304" pitchFamily="18" charset="0"/>
              <a:cs typeface="Times New Roman" panose="02020603050405020304" pitchFamily="18" charset="0"/>
            </a:endParaRPr>
          </a:p>
          <a:p>
            <a:pPr marL="285750" indent="-285750">
              <a:buFont typeface="Wingdings" charset="2"/>
              <a:buChar char="§"/>
            </a:pPr>
            <a:r>
              <a:rPr lang="en-US" dirty="0" smtClean="0">
                <a:latin typeface="Times New Roman" panose="02020603050405020304" pitchFamily="18" charset="0"/>
                <a:cs typeface="Times New Roman" panose="02020603050405020304" pitchFamily="18" charset="0"/>
              </a:rPr>
              <a:t>Content knowledge (the subject to be taught – biology, history, etc.):  </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written tests specific to the subject to be taught, provided by Educational Testing Service, and required for certification</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p>
          <a:p>
            <a:pPr marL="285750" indent="-285750">
              <a:buFont typeface="Wingdings" charset="2"/>
              <a:buChar char="§"/>
            </a:pPr>
            <a:r>
              <a:rPr lang="en-US" dirty="0" smtClean="0">
                <a:latin typeface="Times New Roman" panose="02020603050405020304" pitchFamily="18" charset="0"/>
                <a:cs typeface="Times New Roman" panose="02020603050405020304" pitchFamily="18" charset="0"/>
              </a:rPr>
              <a:t>Pedagogy (how to teach) – in transition from measuring knowledge to measuring the ability to apply knowledge</a:t>
            </a:r>
          </a:p>
          <a:p>
            <a:pPr lvl="1"/>
            <a:r>
              <a:rPr lang="en-US" dirty="0" smtClean="0">
                <a:latin typeface="Times New Roman" panose="02020603050405020304" pitchFamily="18" charset="0"/>
                <a:cs typeface="Times New Roman" panose="02020603050405020304" pitchFamily="18" charset="0"/>
              </a:rPr>
              <a:t>	Prior to September 1, 2018, Principles </a:t>
            </a:r>
            <a:r>
              <a:rPr lang="en-US" dirty="0">
                <a:latin typeface="Times New Roman" panose="02020603050405020304" pitchFamily="18" charset="0"/>
                <a:cs typeface="Times New Roman" panose="02020603050405020304" pitchFamily="18" charset="0"/>
              </a:rPr>
              <a:t>of Learning and Teaching </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written </a:t>
            </a:r>
            <a:r>
              <a:rPr lang="en-US" dirty="0" smtClean="0">
                <a:latin typeface="Times New Roman" panose="02020603050405020304" pitchFamily="18" charset="0"/>
                <a:cs typeface="Times New Roman" panose="02020603050405020304" pitchFamily="18" charset="0"/>
              </a:rPr>
              <a:t>test)</a:t>
            </a:r>
          </a:p>
          <a:p>
            <a:pPr lvl="1"/>
            <a:endParaRPr lang="en-US" dirty="0" smtClean="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September 1, 2018, and thereafter, edTPA or </a:t>
            </a:r>
            <a:r>
              <a:rPr lang="en-US" dirty="0">
                <a:latin typeface="Times New Roman" panose="02020603050405020304" pitchFamily="18" charset="0"/>
                <a:cs typeface="Times New Roman" panose="02020603050405020304" pitchFamily="18" charset="0"/>
              </a:rPr>
              <a:t>Educator Performance </a:t>
            </a:r>
            <a:r>
              <a:rPr lang="en-US" dirty="0" smtClean="0">
                <a:latin typeface="Times New Roman" panose="02020603050405020304" pitchFamily="18" charset="0"/>
                <a:cs typeface="Times New Roman" panose="02020603050405020304" pitchFamily="18" charset="0"/>
              </a:rPr>
              <a:t>	Assessment, </a:t>
            </a:r>
            <a:r>
              <a:rPr lang="en-US" dirty="0">
                <a:latin typeface="Times New Roman" panose="02020603050405020304" pitchFamily="18" charset="0"/>
                <a:cs typeface="Times New Roman" panose="02020603050405020304" pitchFamily="18" charset="0"/>
              </a:rPr>
              <a:t>similar </a:t>
            </a:r>
            <a:r>
              <a:rPr lang="en-US" dirty="0" smtClean="0">
                <a:latin typeface="Times New Roman" panose="02020603050405020304" pitchFamily="18" charset="0"/>
                <a:cs typeface="Times New Roman" panose="02020603050405020304" pitchFamily="18" charset="0"/>
              </a:rPr>
              <a:t>in format </a:t>
            </a:r>
            <a:r>
              <a:rPr lang="en-US" dirty="0">
                <a:latin typeface="Times New Roman" panose="02020603050405020304" pitchFamily="18" charset="0"/>
                <a:cs typeface="Times New Roman" panose="02020603050405020304" pitchFamily="18" charset="0"/>
              </a:rPr>
              <a:t>to the portfolio required for National </a:t>
            </a:r>
            <a:r>
              <a:rPr lang="en-US" dirty="0" smtClean="0">
                <a:latin typeface="Times New Roman" panose="02020603050405020304" pitchFamily="18" charset="0"/>
                <a:cs typeface="Times New Roman" panose="02020603050405020304" pitchFamily="18" charset="0"/>
              </a:rPr>
              <a:t>	Board </a:t>
            </a:r>
            <a:r>
              <a:rPr lang="en-US" dirty="0">
                <a:latin typeface="Times New Roman" panose="02020603050405020304" pitchFamily="18" charset="0"/>
                <a:cs typeface="Times New Roman" panose="02020603050405020304" pitchFamily="18" charset="0"/>
              </a:rPr>
              <a:t>for </a:t>
            </a:r>
            <a:r>
              <a:rPr lang="en-US" dirty="0" smtClean="0">
                <a:latin typeface="Times New Roman" panose="02020603050405020304" pitchFamily="18" charset="0"/>
                <a:cs typeface="Times New Roman" panose="02020603050405020304" pitchFamily="18" charset="0"/>
              </a:rPr>
              <a:t>Professional Teaching Standards Certification </a:t>
            </a:r>
            <a:endParaRPr lang="en-US" dirty="0">
              <a:latin typeface="Times New Roman" panose="02020603050405020304" pitchFamily="18" charset="0"/>
              <a:cs typeface="Times New Roman" panose="02020603050405020304" pitchFamily="18" charset="0"/>
            </a:endParaRPr>
          </a:p>
        </p:txBody>
      </p:sp>
      <p:sp>
        <p:nvSpPr>
          <p:cNvPr id="4" name="Rectangle 3"/>
          <p:cNvSpPr/>
          <p:nvPr/>
        </p:nvSpPr>
        <p:spPr>
          <a:xfrm>
            <a:off x="264160" y="944880"/>
            <a:ext cx="2387600" cy="2677656"/>
          </a:xfrm>
          <a:prstGeom prst="rect">
            <a:avLst/>
          </a:prstGeom>
        </p:spPr>
        <p:txBody>
          <a:bodyPr wrap="square">
            <a:spAutoFit/>
          </a:bodyPr>
          <a:lstStyle/>
          <a:p>
            <a:pPr algn="ctr"/>
            <a:r>
              <a:rPr lang="en-US" sz="2800" b="1" dirty="0" smtClean="0">
                <a:solidFill>
                  <a:schemeClr val="bg1"/>
                </a:solidFill>
                <a:latin typeface="Times New Roman" panose="02020603050405020304" pitchFamily="18" charset="0"/>
                <a:cs typeface="Times New Roman" panose="02020603050405020304" pitchFamily="18" charset="0"/>
              </a:rPr>
              <a:t>Testing/ assessment requirements that must be met to earn a certificate</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5315" y="5813946"/>
            <a:ext cx="760924" cy="736378"/>
          </a:xfrm>
          <a:prstGeom prst="rect">
            <a:avLst/>
          </a:prstGeom>
        </p:spPr>
      </p:pic>
    </p:spTree>
    <p:extLst>
      <p:ext uri="{BB962C8B-B14F-4D97-AF65-F5344CB8AC3E}">
        <p14:creationId xmlns:p14="http://schemas.microsoft.com/office/powerpoint/2010/main" val="694731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1435100" y="1706642"/>
            <a:ext cx="9525000" cy="3970318"/>
          </a:xfrm>
          <a:prstGeom prst="rect">
            <a:avLst/>
          </a:prstGeom>
        </p:spPr>
        <p:txBody>
          <a:bodyPr wrap="square">
            <a:spAutoFit/>
          </a:bodyPr>
          <a:lstStyle/>
          <a:p>
            <a:endParaRPr lang="en-US" sz="2000" b="0" i="0" u="none" strike="noStrike" baseline="0" dirty="0" smtClean="0">
              <a:solidFill>
                <a:srgbClr val="000000"/>
              </a:solidFill>
              <a:latin typeface="Times New Roman" panose="02020603050405020304" pitchFamily="18" charset="0"/>
            </a:endParaRPr>
          </a:p>
          <a:p>
            <a:r>
              <a:rPr lang="en-US" sz="2000" b="1" dirty="0" smtClean="0">
                <a:solidFill>
                  <a:srgbClr val="000000"/>
                </a:solidFill>
                <a:latin typeface="Times New Roman" panose="02020603050405020304" pitchFamily="18" charset="0"/>
              </a:rPr>
              <a:t>Preparation </a:t>
            </a:r>
            <a:r>
              <a:rPr lang="en-US" sz="2000" b="1" dirty="0">
                <a:solidFill>
                  <a:srgbClr val="000000"/>
                </a:solidFill>
                <a:latin typeface="Times New Roman" panose="02020603050405020304" pitchFamily="18" charset="0"/>
              </a:rPr>
              <a:t>programs are approved by the Alabama State Board of Education </a:t>
            </a:r>
            <a:endParaRPr lang="en-US" sz="2000" dirty="0">
              <a:solidFill>
                <a:srgbClr val="000000"/>
              </a:solidFill>
              <a:latin typeface="Times New Roman" panose="02020603050405020304" pitchFamily="18" charset="0"/>
            </a:endParaRPr>
          </a:p>
          <a:p>
            <a:r>
              <a:rPr lang="en-US" sz="2400" u="sng" dirty="0" smtClean="0">
                <a:solidFill>
                  <a:srgbClr val="000000"/>
                </a:solidFill>
                <a:latin typeface="Times New Roman" panose="02020603050405020304" pitchFamily="18" charset="0"/>
              </a:rPr>
              <a:t>  X  </a:t>
            </a:r>
            <a:r>
              <a:rPr lang="en-US" sz="2400" dirty="0" smtClean="0">
                <a:solidFill>
                  <a:srgbClr val="000000"/>
                </a:solidFill>
                <a:latin typeface="Times New Roman" panose="02020603050405020304" pitchFamily="18" charset="0"/>
              </a:rPr>
              <a:t> </a:t>
            </a:r>
            <a:r>
              <a:rPr lang="en-US" sz="2400" dirty="0">
                <a:solidFill>
                  <a:srgbClr val="000000"/>
                </a:solidFill>
                <a:latin typeface="Times New Roman" panose="02020603050405020304" pitchFamily="18" charset="0"/>
              </a:rPr>
              <a:t>Yes </a:t>
            </a:r>
          </a:p>
          <a:p>
            <a:r>
              <a:rPr lang="en-US" sz="2400" u="sng" dirty="0" smtClean="0">
                <a:solidFill>
                  <a:srgbClr val="000000"/>
                </a:solidFill>
                <a:latin typeface="Times New Roman" panose="02020603050405020304" pitchFamily="18" charset="0"/>
              </a:rPr>
              <a:t>       </a:t>
            </a:r>
            <a:r>
              <a:rPr lang="en-US" sz="2400" dirty="0" smtClean="0">
                <a:solidFill>
                  <a:srgbClr val="000000"/>
                </a:solidFill>
                <a:latin typeface="Times New Roman" panose="02020603050405020304" pitchFamily="18" charset="0"/>
              </a:rPr>
              <a:t>  No </a:t>
            </a:r>
          </a:p>
          <a:p>
            <a:endParaRPr lang="en-US" sz="2400" dirty="0">
              <a:solidFill>
                <a:srgbClr val="000000"/>
              </a:solidFill>
              <a:latin typeface="Times New Roman" panose="02020603050405020304" pitchFamily="18" charset="0"/>
            </a:endParaRPr>
          </a:p>
          <a:p>
            <a:r>
              <a:rPr lang="en-US" sz="2000" b="1" dirty="0">
                <a:solidFill>
                  <a:srgbClr val="000000"/>
                </a:solidFill>
                <a:latin typeface="Times New Roman" panose="02020603050405020304" pitchFamily="18" charset="0"/>
              </a:rPr>
              <a:t>Program Completers Recommended for Initial Certification, 9/1/16 – 8/31/17 </a:t>
            </a:r>
            <a:endParaRPr lang="en-US" sz="2000" dirty="0">
              <a:solidFill>
                <a:srgbClr val="000000"/>
              </a:solidFill>
              <a:latin typeface="Times New Roman" panose="02020603050405020304" pitchFamily="18" charset="0"/>
            </a:endParaRPr>
          </a:p>
          <a:p>
            <a:r>
              <a:rPr lang="en-US" sz="2400" u="sng" dirty="0" smtClean="0">
                <a:solidFill>
                  <a:srgbClr val="000000"/>
                </a:solidFill>
                <a:latin typeface="Times New Roman" panose="02020603050405020304" pitchFamily="18" charset="0"/>
              </a:rPr>
              <a:t>  196 </a:t>
            </a:r>
            <a:r>
              <a:rPr lang="en-US" sz="2400" dirty="0" smtClean="0">
                <a:solidFill>
                  <a:srgbClr val="000000"/>
                </a:solidFill>
                <a:latin typeface="Times New Roman" panose="02020603050405020304" pitchFamily="18" charset="0"/>
              </a:rPr>
              <a:t> Completed </a:t>
            </a:r>
            <a:r>
              <a:rPr lang="en-US" sz="2400" dirty="0">
                <a:solidFill>
                  <a:srgbClr val="000000"/>
                </a:solidFill>
                <a:latin typeface="Times New Roman" panose="02020603050405020304" pitchFamily="18" charset="0"/>
              </a:rPr>
              <a:t>Class B programs, and 188 were recommended for certification </a:t>
            </a:r>
            <a:endParaRPr lang="en-US" sz="2400" dirty="0" smtClean="0">
              <a:solidFill>
                <a:srgbClr val="000000"/>
              </a:solidFill>
              <a:latin typeface="Times New Roman" panose="02020603050405020304" pitchFamily="18" charset="0"/>
            </a:endParaRPr>
          </a:p>
          <a:p>
            <a:endParaRPr lang="en-US" sz="2400" dirty="0">
              <a:solidFill>
                <a:srgbClr val="000000"/>
              </a:solidFill>
              <a:latin typeface="Times New Roman" panose="02020603050405020304" pitchFamily="18" charset="0"/>
            </a:endParaRPr>
          </a:p>
          <a:p>
            <a:r>
              <a:rPr lang="en-US" sz="2400" u="sng" dirty="0" smtClean="0">
                <a:solidFill>
                  <a:srgbClr val="000000"/>
                </a:solidFill>
                <a:latin typeface="Times New Roman" panose="02020603050405020304" pitchFamily="18" charset="0"/>
              </a:rPr>
              <a:t>    44 </a:t>
            </a:r>
            <a:r>
              <a:rPr lang="en-US" sz="2400" dirty="0" smtClean="0">
                <a:solidFill>
                  <a:srgbClr val="000000"/>
                </a:solidFill>
                <a:latin typeface="Times New Roman" panose="02020603050405020304" pitchFamily="18" charset="0"/>
              </a:rPr>
              <a:t> Completed </a:t>
            </a:r>
            <a:r>
              <a:rPr lang="en-US" sz="2400" dirty="0">
                <a:solidFill>
                  <a:srgbClr val="000000"/>
                </a:solidFill>
                <a:latin typeface="Times New Roman" panose="02020603050405020304" pitchFamily="18" charset="0"/>
              </a:rPr>
              <a:t>Alternative Class A programs and were recommended for certification </a:t>
            </a:r>
            <a:endParaRPr lang="en-US" sz="2400" dirty="0"/>
          </a:p>
        </p:txBody>
      </p:sp>
      <p:sp>
        <p:nvSpPr>
          <p:cNvPr id="4" name="Rectangle 3"/>
          <p:cNvSpPr/>
          <p:nvPr/>
        </p:nvSpPr>
        <p:spPr>
          <a:xfrm>
            <a:off x="0" y="0"/>
            <a:ext cx="12192000" cy="112776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5315" y="5813946"/>
            <a:ext cx="760924" cy="736378"/>
          </a:xfrm>
          <a:prstGeom prst="rect">
            <a:avLst/>
          </a:prstGeom>
        </p:spPr>
      </p:pic>
    </p:spTree>
    <p:extLst>
      <p:ext uri="{BB962C8B-B14F-4D97-AF65-F5344CB8AC3E}">
        <p14:creationId xmlns:p14="http://schemas.microsoft.com/office/powerpoint/2010/main" val="3317210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33370" y="2173491"/>
            <a:ext cx="10287000" cy="3416320"/>
          </a:xfrm>
          <a:prstGeom prst="rect">
            <a:avLst/>
          </a:prstGeom>
        </p:spPr>
        <p:txBody>
          <a:bodyPr wrap="square">
            <a:spAutoFit/>
          </a:bodyPr>
          <a:lstStyle/>
          <a:p>
            <a:endParaRPr lang="en-US" sz="2000" b="0" i="0" u="none" strike="noStrike" baseline="0" dirty="0" smtClean="0">
              <a:solidFill>
                <a:srgbClr val="000000"/>
              </a:solidFill>
              <a:latin typeface="Times New Roman" panose="02020603050405020304" pitchFamily="18" charset="0"/>
            </a:endParaRPr>
          </a:p>
          <a:p>
            <a:r>
              <a:rPr lang="en-US" sz="2000" b="1" dirty="0" smtClean="0">
                <a:solidFill>
                  <a:srgbClr val="000000"/>
                </a:solidFill>
                <a:latin typeface="Times New Roman" panose="02020603050405020304" pitchFamily="18" charset="0"/>
              </a:rPr>
              <a:t>Test </a:t>
            </a:r>
            <a:r>
              <a:rPr lang="en-US" sz="2000" b="1" dirty="0">
                <a:solidFill>
                  <a:srgbClr val="000000"/>
                </a:solidFill>
                <a:latin typeface="Times New Roman" panose="02020603050405020304" pitchFamily="18" charset="0"/>
              </a:rPr>
              <a:t>Performance, as evidenced by </a:t>
            </a:r>
            <a:r>
              <a:rPr lang="en-US" sz="2000" b="1" dirty="0" smtClean="0">
                <a:solidFill>
                  <a:srgbClr val="000000"/>
                </a:solidFill>
                <a:latin typeface="Times New Roman" panose="02020603050405020304" pitchFamily="18" charset="0"/>
              </a:rPr>
              <a:t>the </a:t>
            </a:r>
            <a:r>
              <a:rPr lang="en-US" sz="2000" b="1" i="1" dirty="0" smtClean="0">
                <a:solidFill>
                  <a:srgbClr val="000000"/>
                </a:solidFill>
                <a:latin typeface="Times New Roman" panose="02020603050405020304" pitchFamily="18" charset="0"/>
              </a:rPr>
              <a:t>first [or each] score reported </a:t>
            </a:r>
            <a:r>
              <a:rPr lang="en-US" sz="2000" b="1" i="1" dirty="0">
                <a:solidFill>
                  <a:srgbClr val="000000"/>
                </a:solidFill>
                <a:latin typeface="Times New Roman" panose="02020603050405020304" pitchFamily="18" charset="0"/>
              </a:rPr>
              <a:t>electronically to the ALSDE </a:t>
            </a:r>
            <a:endParaRPr lang="en-US" sz="2000" dirty="0">
              <a:solidFill>
                <a:srgbClr val="000000"/>
              </a:solidFill>
              <a:latin typeface="Times New Roman" panose="02020603050405020304" pitchFamily="18" charset="0"/>
            </a:endParaRPr>
          </a:p>
          <a:p>
            <a:endParaRPr lang="en-US" sz="2000" b="1" dirty="0" smtClean="0">
              <a:solidFill>
                <a:srgbClr val="FF0000"/>
              </a:solidFill>
              <a:latin typeface="Times New Roman" panose="02020603050405020304" pitchFamily="18" charset="0"/>
            </a:endParaRPr>
          </a:p>
          <a:p>
            <a:r>
              <a:rPr lang="en-US" sz="2000" b="1" dirty="0" smtClean="0">
                <a:solidFill>
                  <a:srgbClr val="FF0000"/>
                </a:solidFill>
                <a:latin typeface="Times New Roman" panose="02020603050405020304" pitchFamily="18" charset="0"/>
              </a:rPr>
              <a:t>(</a:t>
            </a:r>
            <a:r>
              <a:rPr lang="en-US" sz="2000" b="1" dirty="0">
                <a:solidFill>
                  <a:srgbClr val="FF0000"/>
                </a:solidFill>
                <a:latin typeface="Times New Roman" panose="02020603050405020304" pitchFamily="18" charset="0"/>
              </a:rPr>
              <a:t>NOTE: Certificates are issued only to applicants who have met ALL test requirements.) </a:t>
            </a:r>
            <a:endParaRPr lang="en-US" sz="2000" b="1" dirty="0" smtClean="0">
              <a:solidFill>
                <a:srgbClr val="FF0000"/>
              </a:solidFill>
              <a:latin typeface="Times New Roman" panose="02020603050405020304" pitchFamily="18" charset="0"/>
            </a:endParaRPr>
          </a:p>
          <a:p>
            <a:endParaRPr lang="en-US" sz="2000" dirty="0">
              <a:solidFill>
                <a:srgbClr val="FF0000"/>
              </a:solidFill>
              <a:latin typeface="Times New Roman" panose="02020603050405020304" pitchFamily="18" charset="0"/>
            </a:endParaRPr>
          </a:p>
          <a:p>
            <a:r>
              <a:rPr lang="en-US" sz="2000" b="1" dirty="0">
                <a:solidFill>
                  <a:srgbClr val="000000"/>
                </a:solidFill>
                <a:latin typeface="Times New Roman" panose="02020603050405020304" pitchFamily="18" charset="0"/>
              </a:rPr>
              <a:t>Basic Skills for Program Admission </a:t>
            </a:r>
            <a:r>
              <a:rPr lang="en-US" sz="2000" b="1" dirty="0" smtClean="0">
                <a:solidFill>
                  <a:srgbClr val="000000"/>
                </a:solidFill>
                <a:latin typeface="Times New Roman" panose="02020603050405020304" pitchFamily="18" charset="0"/>
              </a:rPr>
              <a:t>	   </a:t>
            </a:r>
            <a:r>
              <a:rPr lang="en-US" sz="2000" b="1" u="sng" dirty="0" smtClean="0">
                <a:solidFill>
                  <a:srgbClr val="000000"/>
                </a:solidFill>
                <a:latin typeface="Times New Roman" panose="02020603050405020304" pitchFamily="18" charset="0"/>
              </a:rPr>
              <a:t>Class B Passing</a:t>
            </a:r>
            <a:endParaRPr lang="en-US" sz="2000" u="sng" dirty="0">
              <a:solidFill>
                <a:srgbClr val="000000"/>
              </a:solidFill>
              <a:latin typeface="Times New Roman" panose="02020603050405020304" pitchFamily="18" charset="0"/>
            </a:endParaRPr>
          </a:p>
          <a:p>
            <a:r>
              <a:rPr lang="en-US" sz="2000" dirty="0" smtClean="0">
                <a:solidFill>
                  <a:srgbClr val="000000"/>
                </a:solidFill>
                <a:latin typeface="Times New Roman" panose="02020603050405020304" pitchFamily="18" charset="0"/>
              </a:rPr>
              <a:t>	</a:t>
            </a:r>
            <a:r>
              <a:rPr lang="en-US" dirty="0" smtClean="0">
                <a:solidFill>
                  <a:srgbClr val="000000"/>
                </a:solidFill>
                <a:latin typeface="Times New Roman" panose="02020603050405020304" pitchFamily="18" charset="0"/>
              </a:rPr>
              <a:t>Mathematics				71%</a:t>
            </a:r>
            <a:endParaRPr lang="en-US" dirty="0">
              <a:solidFill>
                <a:srgbClr val="000000"/>
              </a:solidFill>
              <a:latin typeface="Times New Roman" panose="02020603050405020304" pitchFamily="18" charset="0"/>
            </a:endParaRPr>
          </a:p>
          <a:p>
            <a:r>
              <a:rPr lang="en-US" dirty="0" smtClean="0">
                <a:solidFill>
                  <a:srgbClr val="000000"/>
                </a:solidFill>
                <a:latin typeface="Times New Roman" panose="02020603050405020304" pitchFamily="18" charset="0"/>
              </a:rPr>
              <a:t>	Reading					88</a:t>
            </a:r>
            <a:r>
              <a:rPr lang="en-US" dirty="0">
                <a:solidFill>
                  <a:srgbClr val="000000"/>
                </a:solidFill>
                <a:latin typeface="Times New Roman" panose="02020603050405020304" pitchFamily="18" charset="0"/>
              </a:rPr>
              <a:t>% </a:t>
            </a:r>
            <a:endParaRPr lang="en-US" dirty="0" smtClean="0">
              <a:solidFill>
                <a:srgbClr val="000000"/>
              </a:solidFill>
              <a:latin typeface="Times New Roman" panose="02020603050405020304" pitchFamily="18" charset="0"/>
            </a:endParaRPr>
          </a:p>
          <a:p>
            <a:r>
              <a:rPr lang="en-US" dirty="0" smtClean="0">
                <a:solidFill>
                  <a:srgbClr val="000000"/>
                </a:solidFill>
                <a:latin typeface="Times New Roman" panose="02020603050405020304" pitchFamily="18" charset="0"/>
              </a:rPr>
              <a:t>	Writing					74%</a:t>
            </a:r>
            <a:endParaRPr lang="en-US" dirty="0">
              <a:solidFill>
                <a:srgbClr val="000000"/>
              </a:solidFill>
              <a:latin typeface="Times New Roman" panose="02020603050405020304" pitchFamily="18" charset="0"/>
            </a:endParaRPr>
          </a:p>
          <a:p>
            <a:pPr algn="ctr"/>
            <a:endParaRPr lang="en-US" sz="2000" dirty="0" smtClean="0">
              <a:solidFill>
                <a:srgbClr val="000000"/>
              </a:solidFill>
              <a:latin typeface="Times New Roman" panose="02020603050405020304" pitchFamily="18"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5315" y="5813946"/>
            <a:ext cx="760924" cy="736378"/>
          </a:xfrm>
          <a:prstGeom prst="rect">
            <a:avLst/>
          </a:prstGeom>
        </p:spPr>
      </p:pic>
      <p:sp>
        <p:nvSpPr>
          <p:cNvPr id="4" name="Rectangle 3"/>
          <p:cNvSpPr/>
          <p:nvPr/>
        </p:nvSpPr>
        <p:spPr>
          <a:xfrm>
            <a:off x="0" y="-1"/>
            <a:ext cx="12192000" cy="122589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18514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5"/>
          <p:cNvSpPr/>
          <p:nvPr/>
        </p:nvSpPr>
        <p:spPr>
          <a:xfrm>
            <a:off x="0" y="6196084"/>
            <a:ext cx="12192000" cy="661916"/>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1612900" y="1020549"/>
            <a:ext cx="8966200" cy="4001095"/>
          </a:xfrm>
          <a:prstGeom prst="rect">
            <a:avLst/>
          </a:prstGeom>
        </p:spPr>
        <p:txBody>
          <a:bodyPr wrap="square">
            <a:spAutoFit/>
          </a:bodyPr>
          <a:lstStyle/>
          <a:p>
            <a:pPr algn="ctr"/>
            <a:r>
              <a:rPr lang="en-US" sz="2000" b="1" dirty="0" smtClean="0">
                <a:solidFill>
                  <a:srgbClr val="000000"/>
                </a:solidFill>
                <a:latin typeface="Times New Roman" panose="02020603050405020304" pitchFamily="18" charset="0"/>
              </a:rPr>
              <a:t>Principles </a:t>
            </a:r>
            <a:r>
              <a:rPr lang="en-US" sz="2000" b="1" dirty="0">
                <a:solidFill>
                  <a:srgbClr val="000000"/>
                </a:solidFill>
                <a:latin typeface="Times New Roman" panose="02020603050405020304" pitchFamily="18" charset="0"/>
              </a:rPr>
              <a:t>of Learning and Teaching or edTPA for Certification (PLT/edTPA) </a:t>
            </a:r>
            <a:r>
              <a:rPr lang="en-US" b="1" dirty="0" smtClean="0">
                <a:solidFill>
                  <a:srgbClr val="000000"/>
                </a:solidFill>
                <a:latin typeface="Times New Roman" panose="02020603050405020304" pitchFamily="18" charset="0"/>
              </a:rPr>
              <a:t>			</a:t>
            </a:r>
            <a:endParaRPr lang="en-US" dirty="0"/>
          </a:p>
          <a:p>
            <a:r>
              <a:rPr lang="en-US" dirty="0"/>
              <a:t> </a:t>
            </a:r>
            <a:r>
              <a:rPr lang="en-US" dirty="0" smtClean="0"/>
              <a:t>			</a:t>
            </a:r>
            <a:r>
              <a:rPr lang="en-US" dirty="0" smtClean="0">
                <a:latin typeface="Times New Roman" panose="02020603050405020304" pitchFamily="18" charset="0"/>
                <a:cs typeface="Times New Roman" panose="02020603050405020304" pitchFamily="18" charset="0"/>
              </a:rPr>
              <a:t>      </a:t>
            </a:r>
            <a:r>
              <a:rPr lang="en-US" b="1" u="sng" dirty="0" smtClean="0">
                <a:latin typeface="Times New Roman" panose="02020603050405020304" pitchFamily="18" charset="0"/>
                <a:cs typeface="Times New Roman" panose="02020603050405020304" pitchFamily="18" charset="0"/>
              </a:rPr>
              <a:t>Class </a:t>
            </a:r>
            <a:r>
              <a:rPr lang="en-US" b="1" u="sng" dirty="0">
                <a:latin typeface="Times New Roman" panose="02020603050405020304" pitchFamily="18" charset="0"/>
                <a:cs typeface="Times New Roman" panose="02020603050405020304" pitchFamily="18" charset="0"/>
              </a:rPr>
              <a:t>B Passing </a:t>
            </a:r>
            <a:r>
              <a:rPr lang="en-US" b="1" dirty="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Alternative Class A Passing</a:t>
            </a:r>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Early </a:t>
            </a:r>
            <a:r>
              <a:rPr lang="en-US" dirty="0">
                <a:latin typeface="Times New Roman" panose="02020603050405020304" pitchFamily="18" charset="0"/>
                <a:cs typeface="Times New Roman" panose="02020603050405020304" pitchFamily="18" charset="0"/>
              </a:rPr>
              <a:t>Childhood 	</a:t>
            </a:r>
            <a:r>
              <a:rPr lang="en-US" dirty="0" smtClean="0">
                <a:latin typeface="Times New Roman" panose="02020603050405020304" pitchFamily="18" charset="0"/>
                <a:cs typeface="Times New Roman" panose="02020603050405020304" pitchFamily="18" charset="0"/>
              </a:rPr>
              <a:t>	100</a:t>
            </a:r>
            <a:r>
              <a:rPr lang="en-US" dirty="0">
                <a:latin typeface="Times New Roman" panose="02020603050405020304" pitchFamily="18" charset="0"/>
                <a:cs typeface="Times New Roman" panose="02020603050405020304" pitchFamily="18" charset="0"/>
              </a:rPr>
              <a:t>% PLT/90% </a:t>
            </a:r>
            <a:r>
              <a:rPr lang="en-US" dirty="0" smtClean="0">
                <a:latin typeface="Times New Roman" panose="02020603050405020304" pitchFamily="18" charset="0"/>
                <a:cs typeface="Times New Roman" panose="02020603050405020304" pitchFamily="18" charset="0"/>
              </a:rPr>
              <a:t>edTPA 	       85</a:t>
            </a:r>
            <a:r>
              <a:rPr lang="en-US" dirty="0">
                <a:latin typeface="Times New Roman" panose="02020603050405020304" pitchFamily="18" charset="0"/>
                <a:cs typeface="Times New Roman" panose="02020603050405020304" pitchFamily="18" charset="0"/>
              </a:rPr>
              <a:t>% PLT/80% edTPA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Elementary 		100</a:t>
            </a:r>
            <a:r>
              <a:rPr lang="en-US" dirty="0">
                <a:latin typeface="Times New Roman" panose="02020603050405020304" pitchFamily="18" charset="0"/>
                <a:cs typeface="Times New Roman" panose="02020603050405020304" pitchFamily="18" charset="0"/>
              </a:rPr>
              <a:t>% PLT/96% edTPA 	       80% PLT/85% edTPA </a:t>
            </a:r>
          </a:p>
          <a:p>
            <a:r>
              <a:rPr lang="en-US" dirty="0" smtClean="0">
                <a:latin typeface="Times New Roman" panose="02020603050405020304" pitchFamily="18" charset="0"/>
                <a:cs typeface="Times New Roman" panose="02020603050405020304" pitchFamily="18" charset="0"/>
              </a:rPr>
              <a:t>English </a:t>
            </a:r>
            <a:r>
              <a:rPr lang="en-US" dirty="0">
                <a:latin typeface="Times New Roman" panose="02020603050405020304" pitchFamily="18" charset="0"/>
                <a:cs typeface="Times New Roman" panose="02020603050405020304" pitchFamily="18" charset="0"/>
              </a:rPr>
              <a:t>Language Arts </a:t>
            </a:r>
            <a:r>
              <a:rPr lang="en-US" dirty="0" smtClean="0">
                <a:latin typeface="Times New Roman" panose="02020603050405020304" pitchFamily="18" charset="0"/>
                <a:cs typeface="Times New Roman" panose="02020603050405020304" pitchFamily="18" charset="0"/>
              </a:rPr>
              <a:t>	100</a:t>
            </a:r>
            <a:r>
              <a:rPr lang="en-US" dirty="0">
                <a:latin typeface="Times New Roman" panose="02020603050405020304" pitchFamily="18" charset="0"/>
                <a:cs typeface="Times New Roman" panose="02020603050405020304" pitchFamily="18" charset="0"/>
              </a:rPr>
              <a:t>% PLT/82% edTPA </a:t>
            </a:r>
            <a:r>
              <a:rPr lang="en-US" dirty="0" smtClean="0">
                <a:latin typeface="Times New Roman" panose="02020603050405020304" pitchFamily="18" charset="0"/>
                <a:cs typeface="Times New Roman" panose="02020603050405020304" pitchFamily="18" charset="0"/>
              </a:rPr>
              <a:t>	       90</a:t>
            </a:r>
            <a:r>
              <a:rPr lang="en-US" dirty="0">
                <a:latin typeface="Times New Roman" panose="02020603050405020304" pitchFamily="18" charset="0"/>
                <a:cs typeface="Times New Roman" panose="02020603050405020304" pitchFamily="18" charset="0"/>
              </a:rPr>
              <a:t>% PLT/90% edTPA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Health/Physical Education	  </a:t>
            </a:r>
            <a:r>
              <a:rPr lang="en-US" dirty="0">
                <a:latin typeface="Times New Roman" panose="02020603050405020304" pitchFamily="18" charset="0"/>
                <a:cs typeface="Times New Roman" panose="02020603050405020304" pitchFamily="18" charset="0"/>
              </a:rPr>
              <a:t>69% PLT/65% edTPA </a:t>
            </a:r>
            <a:r>
              <a:rPr lang="en-US" dirty="0" smtClean="0">
                <a:latin typeface="Times New Roman" panose="02020603050405020304" pitchFamily="18" charset="0"/>
                <a:cs typeface="Times New Roman" panose="02020603050405020304" pitchFamily="18" charset="0"/>
              </a:rPr>
              <a:t>	       70</a:t>
            </a:r>
            <a:r>
              <a:rPr lang="en-US" dirty="0">
                <a:latin typeface="Times New Roman" panose="02020603050405020304" pitchFamily="18" charset="0"/>
                <a:cs typeface="Times New Roman" panose="02020603050405020304" pitchFamily="18" charset="0"/>
              </a:rPr>
              <a:t>% PLT/60% edTPA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Mathematics  		  80</a:t>
            </a:r>
            <a:r>
              <a:rPr lang="en-US" dirty="0">
                <a:latin typeface="Times New Roman" panose="02020603050405020304" pitchFamily="18" charset="0"/>
                <a:cs typeface="Times New Roman" panose="02020603050405020304" pitchFamily="18" charset="0"/>
              </a:rPr>
              <a:t>% PLT/85% edTPA 	</a:t>
            </a:r>
            <a:r>
              <a:rPr lang="en-US" dirty="0" smtClean="0">
                <a:latin typeface="Times New Roman" panose="02020603050405020304" pitchFamily="18" charset="0"/>
                <a:cs typeface="Times New Roman" panose="02020603050405020304" pitchFamily="18" charset="0"/>
              </a:rPr>
              <a:t>       75</a:t>
            </a:r>
            <a:r>
              <a:rPr lang="en-US" dirty="0">
                <a:latin typeface="Times New Roman" panose="02020603050405020304" pitchFamily="18" charset="0"/>
                <a:cs typeface="Times New Roman" panose="02020603050405020304" pitchFamily="18" charset="0"/>
              </a:rPr>
              <a:t>% PLT/50% edTPA </a:t>
            </a:r>
            <a:r>
              <a:rPr lang="en-US" dirty="0" smtClean="0">
                <a:latin typeface="Times New Roman" panose="02020603050405020304" pitchFamily="18" charset="0"/>
                <a:cs typeface="Times New Roman" panose="02020603050405020304" pitchFamily="18" charset="0"/>
              </a:rPr>
              <a:t>** </a:t>
            </a:r>
          </a:p>
          <a:p>
            <a:r>
              <a:rPr lang="en-US" dirty="0" smtClean="0">
                <a:latin typeface="Times New Roman" panose="02020603050405020304" pitchFamily="18" charset="0"/>
                <a:cs typeface="Times New Roman" panose="02020603050405020304" pitchFamily="18" charset="0"/>
              </a:rPr>
              <a:t>Performing </a:t>
            </a:r>
            <a:r>
              <a:rPr lang="en-US" dirty="0">
                <a:latin typeface="Times New Roman" panose="02020603050405020304" pitchFamily="18" charset="0"/>
                <a:cs typeface="Times New Roman" panose="02020603050405020304" pitchFamily="18" charset="0"/>
              </a:rPr>
              <a:t>Arts </a:t>
            </a:r>
            <a:r>
              <a:rPr lang="en-US" dirty="0" smtClean="0">
                <a:latin typeface="Times New Roman" panose="02020603050405020304" pitchFamily="18" charset="0"/>
                <a:cs typeface="Times New Roman" panose="02020603050405020304" pitchFamily="18" charset="0"/>
              </a:rPr>
              <a:t>		  73</a:t>
            </a:r>
            <a:r>
              <a:rPr lang="en-US" dirty="0">
                <a:latin typeface="Times New Roman" panose="02020603050405020304" pitchFamily="18" charset="0"/>
                <a:cs typeface="Times New Roman" panose="02020603050405020304" pitchFamily="18" charset="0"/>
              </a:rPr>
              <a:t>% PLT/83% edTPA </a:t>
            </a:r>
            <a:r>
              <a:rPr lang="en-US" dirty="0" smtClean="0">
                <a:latin typeface="Times New Roman" panose="02020603050405020304" pitchFamily="18" charset="0"/>
                <a:cs typeface="Times New Roman" panose="02020603050405020304" pitchFamily="18" charset="0"/>
              </a:rPr>
              <a:t>                 90</a:t>
            </a:r>
            <a:r>
              <a:rPr lang="en-US" dirty="0">
                <a:latin typeface="Times New Roman" panose="02020603050405020304" pitchFamily="18" charset="0"/>
                <a:cs typeface="Times New Roman" panose="02020603050405020304" pitchFamily="18" charset="0"/>
              </a:rPr>
              <a:t>% PLT/85% edTPA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Sciences 			  76</a:t>
            </a:r>
            <a:r>
              <a:rPr lang="en-US" dirty="0">
                <a:latin typeface="Times New Roman" panose="02020603050405020304" pitchFamily="18" charset="0"/>
                <a:cs typeface="Times New Roman" panose="02020603050405020304" pitchFamily="18" charset="0"/>
              </a:rPr>
              <a:t>% PLT/92% edTPA </a:t>
            </a:r>
            <a:r>
              <a:rPr lang="en-US" dirty="0" smtClean="0">
                <a:latin typeface="Times New Roman" panose="02020603050405020304" pitchFamily="18" charset="0"/>
                <a:cs typeface="Times New Roman" panose="02020603050405020304" pitchFamily="18" charset="0"/>
              </a:rPr>
              <a:t>	       85</a:t>
            </a:r>
            <a:r>
              <a:rPr lang="en-US" dirty="0">
                <a:latin typeface="Times New Roman" panose="02020603050405020304" pitchFamily="18" charset="0"/>
                <a:cs typeface="Times New Roman" panose="02020603050405020304" pitchFamily="18" charset="0"/>
              </a:rPr>
              <a:t>% PLT/90% edTPA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Social </a:t>
            </a:r>
            <a:r>
              <a:rPr lang="en-US" dirty="0">
                <a:latin typeface="Times New Roman" panose="02020603050405020304" pitchFamily="18" charset="0"/>
                <a:cs typeface="Times New Roman" panose="02020603050405020304" pitchFamily="18" charset="0"/>
              </a:rPr>
              <a:t>Studies </a:t>
            </a:r>
            <a:r>
              <a:rPr lang="en-US" dirty="0" smtClean="0">
                <a:latin typeface="Times New Roman" panose="02020603050405020304" pitchFamily="18" charset="0"/>
                <a:cs typeface="Times New Roman" panose="02020603050405020304" pitchFamily="18" charset="0"/>
              </a:rPr>
              <a:t>		  72</a:t>
            </a:r>
            <a:r>
              <a:rPr lang="en-US" dirty="0">
                <a:latin typeface="Times New Roman" panose="02020603050405020304" pitchFamily="18" charset="0"/>
                <a:cs typeface="Times New Roman" panose="02020603050405020304" pitchFamily="18" charset="0"/>
              </a:rPr>
              <a:t>% PLT/80% edTPA </a:t>
            </a:r>
            <a:r>
              <a:rPr lang="en-US" dirty="0" smtClean="0">
                <a:latin typeface="Times New Roman" panose="02020603050405020304" pitchFamily="18" charset="0"/>
                <a:cs typeface="Times New Roman" panose="02020603050405020304" pitchFamily="18" charset="0"/>
              </a:rPr>
              <a:t>                 82</a:t>
            </a:r>
            <a:r>
              <a:rPr lang="en-US" dirty="0">
                <a:latin typeface="Times New Roman" panose="02020603050405020304" pitchFamily="18" charset="0"/>
                <a:cs typeface="Times New Roman" panose="02020603050405020304" pitchFamily="18" charset="0"/>
              </a:rPr>
              <a:t>% PLT/75% edTPA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Special </a:t>
            </a:r>
            <a:r>
              <a:rPr lang="en-US" dirty="0">
                <a:latin typeface="Times New Roman" panose="02020603050405020304" pitchFamily="18" charset="0"/>
                <a:cs typeface="Times New Roman" panose="02020603050405020304" pitchFamily="18" charset="0"/>
              </a:rPr>
              <a:t>Education </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56% PLT/70% </a:t>
            </a:r>
            <a:r>
              <a:rPr lang="en-US" dirty="0" smtClean="0">
                <a:latin typeface="Times New Roman" panose="02020603050405020304" pitchFamily="18" charset="0"/>
                <a:cs typeface="Times New Roman" panose="02020603050405020304" pitchFamily="18" charset="0"/>
              </a:rPr>
              <a:t>edTPA                                 N/A   </a:t>
            </a:r>
          </a:p>
          <a:p>
            <a:pPr algn="ctr"/>
            <a:r>
              <a:rPr lang="en-US" dirty="0" smtClean="0">
                <a:latin typeface="Times New Roman" panose="02020603050405020304" pitchFamily="18" charset="0"/>
                <a:cs typeface="Times New Roman" panose="02020603050405020304" pitchFamily="18" charset="0"/>
              </a:rPr>
              <a:t> </a:t>
            </a:r>
          </a:p>
          <a:p>
            <a:pPr algn="ctr"/>
            <a:r>
              <a:rPr lang="en-US" dirty="0" smtClean="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Less than 60%. Institution should review professional studies to plan improvements. </a:t>
            </a:r>
            <a:endParaRPr lang="en-US"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5315" y="5813946"/>
            <a:ext cx="760924" cy="736378"/>
          </a:xfrm>
          <a:prstGeom prst="rect">
            <a:avLst/>
          </a:prstGeom>
        </p:spPr>
      </p:pic>
    </p:spTree>
    <p:extLst>
      <p:ext uri="{BB962C8B-B14F-4D97-AF65-F5344CB8AC3E}">
        <p14:creationId xmlns:p14="http://schemas.microsoft.com/office/powerpoint/2010/main" val="1892060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3484" y="1031377"/>
            <a:ext cx="9931400" cy="5693866"/>
          </a:xfrm>
          <a:prstGeom prst="rect">
            <a:avLst/>
          </a:prstGeom>
        </p:spPr>
        <p:txBody>
          <a:bodyPr wrap="square">
            <a:spAutoFit/>
          </a:bodyPr>
          <a:lstStyle/>
          <a:p>
            <a:endParaRPr lang="en-US" sz="2000" dirty="0">
              <a:solidFill>
                <a:srgbClr val="000000"/>
              </a:solidFill>
              <a:latin typeface="Times New Roman" panose="02020603050405020304" pitchFamily="18" charset="0"/>
            </a:endParaRPr>
          </a:p>
          <a:p>
            <a:r>
              <a:rPr lang="en-US" b="1" dirty="0">
                <a:solidFill>
                  <a:srgbClr val="000000"/>
                </a:solidFill>
                <a:latin typeface="Times New Roman" panose="02020603050405020304" pitchFamily="18" charset="0"/>
              </a:rPr>
              <a:t> </a:t>
            </a:r>
            <a:r>
              <a:rPr lang="en-US" b="1" dirty="0" smtClean="0">
                <a:solidFill>
                  <a:srgbClr val="000000"/>
                </a:solidFill>
                <a:latin typeface="Times New Roman" panose="02020603050405020304" pitchFamily="18" charset="0"/>
              </a:rPr>
              <a:t>   </a:t>
            </a:r>
            <a:r>
              <a:rPr lang="en-US" sz="2000" b="1" dirty="0" smtClean="0">
                <a:solidFill>
                  <a:srgbClr val="000000"/>
                </a:solidFill>
                <a:latin typeface="Times New Roman" panose="02020603050405020304" pitchFamily="18" charset="0"/>
              </a:rPr>
              <a:t>Praxis </a:t>
            </a:r>
            <a:r>
              <a:rPr lang="en-US" sz="2000" b="1" dirty="0">
                <a:solidFill>
                  <a:srgbClr val="000000"/>
                </a:solidFill>
                <a:latin typeface="Times New Roman" panose="02020603050405020304" pitchFamily="18" charset="0"/>
              </a:rPr>
              <a:t>Content Tests for programs with majors </a:t>
            </a:r>
            <a:r>
              <a:rPr lang="en-US" sz="2000" b="1" u="sng" dirty="0">
                <a:solidFill>
                  <a:srgbClr val="000000"/>
                </a:solidFill>
                <a:latin typeface="Times New Roman" panose="02020603050405020304" pitchFamily="18" charset="0"/>
              </a:rPr>
              <a:t>usually</a:t>
            </a:r>
            <a:r>
              <a:rPr lang="en-US" sz="2000" b="1" dirty="0">
                <a:solidFill>
                  <a:srgbClr val="000000"/>
                </a:solidFill>
                <a:latin typeface="Times New Roman" panose="02020603050405020304" pitchFamily="18" charset="0"/>
              </a:rPr>
              <a:t> in the College of Education </a:t>
            </a:r>
          </a:p>
          <a:p>
            <a:r>
              <a:rPr lang="en-US" b="1" dirty="0" smtClean="0">
                <a:solidFill>
                  <a:srgbClr val="000000"/>
                </a:solidFill>
                <a:latin typeface="Times New Roman" panose="02020603050405020304" pitchFamily="18" charset="0"/>
              </a:rPr>
              <a:t>			             </a:t>
            </a:r>
          </a:p>
          <a:p>
            <a:r>
              <a:rPr lang="en-US" b="1" dirty="0" smtClean="0">
                <a:solidFill>
                  <a:srgbClr val="000000"/>
                </a:solidFill>
                <a:latin typeface="Times New Roman" panose="02020603050405020304" pitchFamily="18" charset="0"/>
              </a:rPr>
              <a:t>				</a:t>
            </a:r>
            <a:r>
              <a:rPr lang="en-US" b="1" u="sng" dirty="0" smtClean="0">
                <a:solidFill>
                  <a:srgbClr val="000000"/>
                </a:solidFill>
                <a:latin typeface="Times New Roman" panose="02020603050405020304" pitchFamily="18" charset="0"/>
              </a:rPr>
              <a:t>Class B Passing</a:t>
            </a:r>
            <a:r>
              <a:rPr lang="en-US" b="1" dirty="0" smtClean="0">
                <a:solidFill>
                  <a:srgbClr val="000000"/>
                </a:solidFill>
                <a:latin typeface="Times New Roman" panose="02020603050405020304" pitchFamily="18" charset="0"/>
              </a:rPr>
              <a:t>	</a:t>
            </a:r>
            <a:r>
              <a:rPr lang="en-US" b="1" dirty="0">
                <a:solidFill>
                  <a:srgbClr val="000000"/>
                </a:solidFill>
                <a:latin typeface="Times New Roman" panose="02020603050405020304" pitchFamily="18" charset="0"/>
              </a:rPr>
              <a:t> </a:t>
            </a:r>
            <a:r>
              <a:rPr lang="en-US" b="1" dirty="0" smtClean="0">
                <a:solidFill>
                  <a:srgbClr val="000000"/>
                </a:solidFill>
                <a:latin typeface="Times New Roman" panose="02020603050405020304" pitchFamily="18" charset="0"/>
              </a:rPr>
              <a:t>           </a:t>
            </a:r>
            <a:r>
              <a:rPr lang="en-US" b="1" u="sng" dirty="0" smtClean="0">
                <a:solidFill>
                  <a:srgbClr val="000000"/>
                </a:solidFill>
                <a:latin typeface="Times New Roman" panose="02020603050405020304" pitchFamily="18" charset="0"/>
              </a:rPr>
              <a:t>Alternative </a:t>
            </a:r>
            <a:r>
              <a:rPr lang="en-US" b="1" u="sng" dirty="0">
                <a:solidFill>
                  <a:srgbClr val="000000"/>
                </a:solidFill>
                <a:latin typeface="Times New Roman" panose="02020603050405020304" pitchFamily="18" charset="0"/>
              </a:rPr>
              <a:t>Class A Passing </a:t>
            </a:r>
            <a:endParaRPr lang="en-US" u="sng" dirty="0">
              <a:solidFill>
                <a:srgbClr val="000000"/>
              </a:solidFill>
              <a:latin typeface="Times New Roman" panose="02020603050405020304" pitchFamily="18" charset="0"/>
            </a:endParaRPr>
          </a:p>
          <a:p>
            <a:r>
              <a:rPr lang="en-US" dirty="0">
                <a:solidFill>
                  <a:srgbClr val="000000"/>
                </a:solidFill>
                <a:latin typeface="Times New Roman" panose="02020603050405020304" pitchFamily="18" charset="0"/>
              </a:rPr>
              <a:t>Early Childhood </a:t>
            </a:r>
          </a:p>
          <a:p>
            <a:r>
              <a:rPr lang="en-US" dirty="0" smtClean="0">
                <a:solidFill>
                  <a:srgbClr val="000000"/>
                </a:solidFill>
                <a:latin typeface="Times New Roman" panose="02020603050405020304" pitchFamily="18" charset="0"/>
              </a:rPr>
              <a:t>   Teaching </a:t>
            </a:r>
            <a:r>
              <a:rPr lang="en-US" dirty="0">
                <a:solidFill>
                  <a:srgbClr val="000000"/>
                </a:solidFill>
                <a:latin typeface="Times New Roman" panose="02020603050405020304" pitchFamily="18" charset="0"/>
              </a:rPr>
              <a:t>of </a:t>
            </a:r>
            <a:r>
              <a:rPr lang="en-US" dirty="0" smtClean="0">
                <a:solidFill>
                  <a:srgbClr val="000000"/>
                </a:solidFill>
                <a:latin typeface="Times New Roman" panose="02020603050405020304" pitchFamily="18" charset="0"/>
              </a:rPr>
              <a:t>Reading		        90</a:t>
            </a:r>
            <a:r>
              <a:rPr lang="en-US" dirty="0">
                <a:solidFill>
                  <a:srgbClr val="000000"/>
                </a:solidFill>
                <a:latin typeface="Times New Roman" panose="02020603050405020304" pitchFamily="18" charset="0"/>
              </a:rPr>
              <a:t>% </a:t>
            </a:r>
            <a:r>
              <a:rPr lang="en-US" dirty="0" smtClean="0">
                <a:solidFill>
                  <a:srgbClr val="000000"/>
                </a:solidFill>
                <a:latin typeface="Times New Roman" panose="02020603050405020304" pitchFamily="18" charset="0"/>
              </a:rPr>
              <a:t>			90%</a:t>
            </a:r>
            <a:endParaRPr lang="en-US" dirty="0">
              <a:solidFill>
                <a:srgbClr val="000000"/>
              </a:solidFill>
              <a:latin typeface="Times New Roman" panose="02020603050405020304" pitchFamily="18" charset="0"/>
            </a:endParaRPr>
          </a:p>
          <a:p>
            <a:r>
              <a:rPr lang="en-US" dirty="0" smtClean="0">
                <a:solidFill>
                  <a:srgbClr val="000000"/>
                </a:solidFill>
                <a:latin typeface="Times New Roman" panose="02020603050405020304" pitchFamily="18" charset="0"/>
              </a:rPr>
              <a:t>   Early </a:t>
            </a:r>
            <a:r>
              <a:rPr lang="en-US" dirty="0">
                <a:solidFill>
                  <a:srgbClr val="000000"/>
                </a:solidFill>
                <a:latin typeface="Times New Roman" panose="02020603050405020304" pitchFamily="18" charset="0"/>
              </a:rPr>
              <a:t>Childhood Education </a:t>
            </a:r>
            <a:r>
              <a:rPr lang="en-US" dirty="0" smtClean="0">
                <a:solidFill>
                  <a:srgbClr val="000000"/>
                </a:solidFill>
                <a:latin typeface="Times New Roman" panose="02020603050405020304" pitchFamily="18" charset="0"/>
              </a:rPr>
              <a:t>                        90%				75</a:t>
            </a:r>
            <a:r>
              <a:rPr lang="en-US" dirty="0">
                <a:solidFill>
                  <a:srgbClr val="000000"/>
                </a:solidFill>
                <a:latin typeface="Times New Roman" panose="02020603050405020304" pitchFamily="18" charset="0"/>
              </a:rPr>
              <a:t>% </a:t>
            </a:r>
          </a:p>
          <a:p>
            <a:r>
              <a:rPr lang="en-US" dirty="0">
                <a:solidFill>
                  <a:srgbClr val="000000"/>
                </a:solidFill>
                <a:latin typeface="Times New Roman" panose="02020603050405020304" pitchFamily="18" charset="0"/>
              </a:rPr>
              <a:t>Elementary </a:t>
            </a:r>
          </a:p>
          <a:p>
            <a:r>
              <a:rPr lang="en-US" dirty="0" smtClean="0">
                <a:solidFill>
                  <a:srgbClr val="000000"/>
                </a:solidFill>
                <a:latin typeface="Times New Roman" panose="02020603050405020304" pitchFamily="18" charset="0"/>
              </a:rPr>
              <a:t>   Teaching </a:t>
            </a:r>
            <a:r>
              <a:rPr lang="en-US" dirty="0">
                <a:solidFill>
                  <a:srgbClr val="000000"/>
                </a:solidFill>
                <a:latin typeface="Times New Roman" panose="02020603050405020304" pitchFamily="18" charset="0"/>
              </a:rPr>
              <a:t>of Reading </a:t>
            </a:r>
            <a:r>
              <a:rPr lang="en-US" dirty="0" smtClean="0">
                <a:solidFill>
                  <a:srgbClr val="000000"/>
                </a:solidFill>
                <a:latin typeface="Times New Roman" panose="02020603050405020304" pitchFamily="18" charset="0"/>
              </a:rPr>
              <a:t>		        90</a:t>
            </a:r>
            <a:r>
              <a:rPr lang="en-US" dirty="0">
                <a:solidFill>
                  <a:srgbClr val="000000"/>
                </a:solidFill>
                <a:latin typeface="Times New Roman" panose="02020603050405020304" pitchFamily="18" charset="0"/>
              </a:rPr>
              <a:t>% </a:t>
            </a:r>
            <a:r>
              <a:rPr lang="en-US" dirty="0" smtClean="0">
                <a:solidFill>
                  <a:srgbClr val="000000"/>
                </a:solidFill>
                <a:latin typeface="Times New Roman" panose="02020603050405020304" pitchFamily="18" charset="0"/>
              </a:rPr>
              <a:t> 			90%</a:t>
            </a:r>
            <a:endParaRPr lang="en-US" dirty="0">
              <a:solidFill>
                <a:srgbClr val="000000"/>
              </a:solidFill>
              <a:latin typeface="Times New Roman" panose="02020603050405020304" pitchFamily="18" charset="0"/>
            </a:endParaRPr>
          </a:p>
          <a:p>
            <a:r>
              <a:rPr lang="en-US" dirty="0" smtClean="0">
                <a:solidFill>
                  <a:srgbClr val="000000"/>
                </a:solidFill>
                <a:latin typeface="Times New Roman" panose="02020603050405020304" pitchFamily="18" charset="0"/>
              </a:rPr>
              <a:t>   Multiple </a:t>
            </a:r>
            <a:r>
              <a:rPr lang="en-US" dirty="0">
                <a:solidFill>
                  <a:srgbClr val="000000"/>
                </a:solidFill>
                <a:latin typeface="Times New Roman" panose="02020603050405020304" pitchFamily="18" charset="0"/>
              </a:rPr>
              <a:t>Subjects – Reading </a:t>
            </a:r>
            <a:r>
              <a:rPr lang="en-US" dirty="0" smtClean="0">
                <a:solidFill>
                  <a:srgbClr val="000000"/>
                </a:solidFill>
                <a:latin typeface="Times New Roman" panose="02020603050405020304" pitchFamily="18" charset="0"/>
              </a:rPr>
              <a:t>                      90%				90%  </a:t>
            </a:r>
            <a:endParaRPr lang="en-US" dirty="0">
              <a:solidFill>
                <a:srgbClr val="000000"/>
              </a:solidFill>
              <a:latin typeface="Times New Roman" panose="02020603050405020304" pitchFamily="18" charset="0"/>
            </a:endParaRPr>
          </a:p>
          <a:p>
            <a:r>
              <a:rPr lang="en-US" dirty="0">
                <a:solidFill>
                  <a:srgbClr val="000000"/>
                </a:solidFill>
                <a:latin typeface="Times New Roman" panose="02020603050405020304" pitchFamily="18" charset="0"/>
              </a:rPr>
              <a:t>Health/Physical Education </a:t>
            </a:r>
            <a:r>
              <a:rPr lang="en-US" dirty="0" smtClean="0">
                <a:solidFill>
                  <a:srgbClr val="000000"/>
                </a:solidFill>
                <a:latin typeface="Times New Roman" panose="02020603050405020304" pitchFamily="18" charset="0"/>
              </a:rPr>
              <a:t>                            75%			                83</a:t>
            </a:r>
            <a:r>
              <a:rPr lang="en-US" dirty="0">
                <a:solidFill>
                  <a:srgbClr val="000000"/>
                </a:solidFill>
                <a:latin typeface="Times New Roman" panose="02020603050405020304" pitchFamily="18" charset="0"/>
              </a:rPr>
              <a:t>% </a:t>
            </a:r>
          </a:p>
          <a:p>
            <a:r>
              <a:rPr lang="en-US" dirty="0">
                <a:solidFill>
                  <a:srgbClr val="000000"/>
                </a:solidFill>
                <a:latin typeface="Times New Roman" panose="02020603050405020304" pitchFamily="18" charset="0"/>
              </a:rPr>
              <a:t>Special Education </a:t>
            </a:r>
          </a:p>
          <a:p>
            <a:r>
              <a:rPr lang="en-US" dirty="0" smtClean="0">
                <a:solidFill>
                  <a:srgbClr val="000000"/>
                </a:solidFill>
                <a:latin typeface="Times New Roman" panose="02020603050405020304" pitchFamily="18" charset="0"/>
              </a:rPr>
              <a:t>   Core </a:t>
            </a:r>
            <a:r>
              <a:rPr lang="en-US" dirty="0">
                <a:solidFill>
                  <a:srgbClr val="000000"/>
                </a:solidFill>
                <a:latin typeface="Times New Roman" panose="02020603050405020304" pitchFamily="18" charset="0"/>
              </a:rPr>
              <a:t>Knowledge/Applications </a:t>
            </a:r>
            <a:r>
              <a:rPr lang="en-US" dirty="0" smtClean="0">
                <a:solidFill>
                  <a:srgbClr val="000000"/>
                </a:solidFill>
                <a:latin typeface="Times New Roman" panose="02020603050405020304" pitchFamily="18" charset="0"/>
              </a:rPr>
              <a:t>                   95%                                               100</a:t>
            </a:r>
            <a:r>
              <a:rPr lang="en-US" dirty="0">
                <a:solidFill>
                  <a:srgbClr val="000000"/>
                </a:solidFill>
                <a:latin typeface="Times New Roman" panose="02020603050405020304" pitchFamily="18" charset="0"/>
              </a:rPr>
              <a:t>% </a:t>
            </a:r>
          </a:p>
          <a:p>
            <a:r>
              <a:rPr lang="en-US" dirty="0" smtClean="0">
                <a:solidFill>
                  <a:srgbClr val="000000"/>
                </a:solidFill>
                <a:latin typeface="Times New Roman" panose="02020603050405020304" pitchFamily="18" charset="0"/>
              </a:rPr>
              <a:t>   Early </a:t>
            </a:r>
            <a:r>
              <a:rPr lang="en-US" dirty="0">
                <a:solidFill>
                  <a:srgbClr val="000000"/>
                </a:solidFill>
                <a:latin typeface="Times New Roman" panose="02020603050405020304" pitchFamily="18" charset="0"/>
              </a:rPr>
              <a:t>Childhood Education </a:t>
            </a:r>
            <a:r>
              <a:rPr lang="en-US" dirty="0" smtClean="0">
                <a:solidFill>
                  <a:srgbClr val="000000"/>
                </a:solidFill>
                <a:latin typeface="Times New Roman" panose="02020603050405020304" pitchFamily="18" charset="0"/>
              </a:rPr>
              <a:t>                        83%                                                 70</a:t>
            </a:r>
            <a:r>
              <a:rPr lang="en-US" dirty="0">
                <a:solidFill>
                  <a:srgbClr val="000000"/>
                </a:solidFill>
                <a:latin typeface="Times New Roman" panose="02020603050405020304" pitchFamily="18" charset="0"/>
              </a:rPr>
              <a:t>% </a:t>
            </a:r>
          </a:p>
          <a:p>
            <a:r>
              <a:rPr lang="en-US" dirty="0">
                <a:solidFill>
                  <a:srgbClr val="000000"/>
                </a:solidFill>
                <a:latin typeface="Times New Roman" panose="02020603050405020304" pitchFamily="18" charset="0"/>
              </a:rPr>
              <a:t>Multiple Subjects – Reading </a:t>
            </a:r>
            <a:r>
              <a:rPr lang="en-US" dirty="0" smtClean="0">
                <a:solidFill>
                  <a:srgbClr val="000000"/>
                </a:solidFill>
                <a:latin typeface="Times New Roman" panose="02020603050405020304" pitchFamily="18" charset="0"/>
              </a:rPr>
              <a:t>                         70%                                                 90</a:t>
            </a:r>
            <a:r>
              <a:rPr lang="en-US" dirty="0">
                <a:solidFill>
                  <a:srgbClr val="000000"/>
                </a:solidFill>
                <a:latin typeface="Times New Roman" panose="02020603050405020304" pitchFamily="18" charset="0"/>
              </a:rPr>
              <a:t>% </a:t>
            </a:r>
          </a:p>
          <a:p>
            <a:endParaRPr lang="en-US" dirty="0" smtClean="0"/>
          </a:p>
          <a:p>
            <a:pPr algn="ct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Less than 60%. Institution should review academic major to plan improvements. </a:t>
            </a:r>
            <a:r>
              <a:rPr lang="en-US" i="1" dirty="0" smtClean="0">
                <a:solidFill>
                  <a:srgbClr val="000000"/>
                </a:solidFill>
                <a:latin typeface="Times New Roman" panose="02020603050405020304" pitchFamily="18" charset="0"/>
                <a:cs typeface="Times New Roman" panose="02020603050405020304" pitchFamily="18" charset="0"/>
              </a:rPr>
              <a:t> </a:t>
            </a:r>
          </a:p>
          <a:p>
            <a:pPr algn="ctr"/>
            <a:r>
              <a:rPr lang="en-US" i="1" dirty="0"/>
              <a:t>Grading Scale for  2019 Report: A = 90% or above; B = 80-89%; C = 70-79%; D = 60-69%; F = 59% and below</a:t>
            </a:r>
            <a:endParaRPr lang="en-US" dirty="0"/>
          </a:p>
          <a:p>
            <a:pPr algn="ctr"/>
            <a:endParaRPr lang="en-US" dirty="0">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5315" y="5813946"/>
            <a:ext cx="760924" cy="736378"/>
          </a:xfrm>
          <a:prstGeom prst="rect">
            <a:avLst/>
          </a:prstGeom>
        </p:spPr>
      </p:pic>
      <p:sp>
        <p:nvSpPr>
          <p:cNvPr id="4" name="Rectangle 3"/>
          <p:cNvSpPr/>
          <p:nvPr/>
        </p:nvSpPr>
        <p:spPr>
          <a:xfrm>
            <a:off x="0" y="0"/>
            <a:ext cx="12192000" cy="900752"/>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6682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925773" y="1338260"/>
            <a:ext cx="10655300" cy="5663089"/>
          </a:xfrm>
          <a:prstGeom prst="rect">
            <a:avLst/>
          </a:prstGeom>
        </p:spPr>
        <p:txBody>
          <a:bodyPr wrap="square">
            <a:spAutoFit/>
          </a:bodyPr>
          <a:lstStyle/>
          <a:p>
            <a:r>
              <a:rPr lang="en-US" sz="2000" b="1" dirty="0" smtClean="0">
                <a:solidFill>
                  <a:srgbClr val="000000"/>
                </a:solidFill>
                <a:latin typeface="Times New Roman" panose="02020603050405020304" pitchFamily="18" charset="0"/>
              </a:rPr>
              <a:t>     Praxis </a:t>
            </a:r>
            <a:r>
              <a:rPr lang="en-US" sz="2000" b="1" dirty="0">
                <a:solidFill>
                  <a:srgbClr val="000000"/>
                </a:solidFill>
                <a:latin typeface="Times New Roman" panose="02020603050405020304" pitchFamily="18" charset="0"/>
              </a:rPr>
              <a:t>Content Tests for programs with majors </a:t>
            </a:r>
            <a:r>
              <a:rPr lang="en-US" sz="2000" b="1" u="sng" dirty="0">
                <a:solidFill>
                  <a:srgbClr val="000000"/>
                </a:solidFill>
                <a:latin typeface="Times New Roman" panose="02020603050405020304" pitchFamily="18" charset="0"/>
              </a:rPr>
              <a:t>not usually</a:t>
            </a:r>
            <a:r>
              <a:rPr lang="en-US" sz="2000" b="1" dirty="0">
                <a:solidFill>
                  <a:srgbClr val="000000"/>
                </a:solidFill>
                <a:latin typeface="Times New Roman" panose="02020603050405020304" pitchFamily="18" charset="0"/>
              </a:rPr>
              <a:t> in the College of Education </a:t>
            </a:r>
            <a:endParaRPr lang="en-US" sz="2000" dirty="0">
              <a:solidFill>
                <a:srgbClr val="000000"/>
              </a:solidFill>
              <a:latin typeface="Times New Roman" panose="02020603050405020304" pitchFamily="18" charset="0"/>
            </a:endParaRPr>
          </a:p>
          <a:p>
            <a:r>
              <a:rPr lang="en-US" b="1" dirty="0" smtClean="0">
                <a:solidFill>
                  <a:srgbClr val="000000"/>
                </a:solidFill>
                <a:latin typeface="Times New Roman" panose="02020603050405020304" pitchFamily="18" charset="0"/>
              </a:rPr>
              <a:t>				         </a:t>
            </a:r>
          </a:p>
          <a:p>
            <a:r>
              <a:rPr lang="en-US" b="1" dirty="0" smtClean="0">
                <a:solidFill>
                  <a:srgbClr val="000000"/>
                </a:solidFill>
                <a:latin typeface="Times New Roman" panose="02020603050405020304" pitchFamily="18" charset="0"/>
                <a:cs typeface="Times New Roman" panose="02020603050405020304" pitchFamily="18" charset="0"/>
              </a:rPr>
              <a:t>				      </a:t>
            </a:r>
            <a:r>
              <a:rPr lang="en-US" b="1" u="sng" dirty="0" smtClean="0">
                <a:solidFill>
                  <a:srgbClr val="000000"/>
                </a:solidFill>
                <a:latin typeface="Times New Roman" panose="02020603050405020304" pitchFamily="18" charset="0"/>
                <a:cs typeface="Times New Roman" panose="02020603050405020304" pitchFamily="18" charset="0"/>
              </a:rPr>
              <a:t>Class </a:t>
            </a:r>
            <a:r>
              <a:rPr lang="en-US" b="1" u="sng" dirty="0">
                <a:solidFill>
                  <a:srgbClr val="000000"/>
                </a:solidFill>
                <a:latin typeface="Times New Roman" panose="02020603050405020304" pitchFamily="18" charset="0"/>
                <a:cs typeface="Times New Roman" panose="02020603050405020304" pitchFamily="18" charset="0"/>
              </a:rPr>
              <a:t>B Passing</a:t>
            </a:r>
            <a:r>
              <a:rPr lang="en-US" b="1" dirty="0">
                <a:solidFill>
                  <a:srgbClr val="000000"/>
                </a:solidFill>
                <a:latin typeface="Times New Roman" panose="02020603050405020304" pitchFamily="18" charset="0"/>
                <a:cs typeface="Times New Roman" panose="02020603050405020304" pitchFamily="18" charset="0"/>
              </a:rPr>
              <a:t> </a:t>
            </a:r>
            <a:r>
              <a:rPr lang="en-US" b="1" dirty="0" smtClean="0">
                <a:solidFill>
                  <a:srgbClr val="000000"/>
                </a:solidFill>
                <a:latin typeface="Times New Roman" panose="02020603050405020304" pitchFamily="18" charset="0"/>
                <a:cs typeface="Times New Roman" panose="02020603050405020304" pitchFamily="18" charset="0"/>
              </a:rPr>
              <a:t>            </a:t>
            </a:r>
            <a:r>
              <a:rPr lang="en-US" b="1" u="sng" dirty="0" smtClean="0">
                <a:solidFill>
                  <a:srgbClr val="000000"/>
                </a:solidFill>
                <a:latin typeface="Times New Roman" panose="02020603050405020304" pitchFamily="18" charset="0"/>
                <a:cs typeface="Times New Roman" panose="02020603050405020304" pitchFamily="18" charset="0"/>
              </a:rPr>
              <a:t>Alternative </a:t>
            </a:r>
            <a:r>
              <a:rPr lang="en-US" b="1" u="sng" dirty="0">
                <a:solidFill>
                  <a:srgbClr val="000000"/>
                </a:solidFill>
                <a:latin typeface="Times New Roman" panose="02020603050405020304" pitchFamily="18" charset="0"/>
                <a:cs typeface="Times New Roman" panose="02020603050405020304" pitchFamily="18" charset="0"/>
              </a:rPr>
              <a:t>Class A Passing </a:t>
            </a:r>
            <a:endParaRPr lang="en-US" u="sng" dirty="0">
              <a:solidFill>
                <a:srgbClr val="000000"/>
              </a:solidFill>
              <a:latin typeface="Times New Roman" panose="02020603050405020304" pitchFamily="18" charset="0"/>
              <a:cs typeface="Times New Roman" panose="02020603050405020304" pitchFamily="18" charset="0"/>
            </a:endParaRPr>
          </a:p>
          <a:p>
            <a:r>
              <a:rPr lang="en-US" dirty="0" smtClean="0">
                <a:solidFill>
                  <a:srgbClr val="000000"/>
                </a:solidFill>
                <a:latin typeface="Times New Roman" panose="02020603050405020304" pitchFamily="18" charset="0"/>
                <a:cs typeface="Times New Roman" panose="02020603050405020304" pitchFamily="18" charset="0"/>
              </a:rPr>
              <a:t>Elementary </a:t>
            </a:r>
            <a:endParaRPr lang="en-US" dirty="0">
              <a:solidFill>
                <a:srgbClr val="000000"/>
              </a:solidFill>
              <a:latin typeface="Times New Roman" panose="02020603050405020304" pitchFamily="18" charset="0"/>
              <a:cs typeface="Times New Roman" panose="02020603050405020304" pitchFamily="18" charset="0"/>
            </a:endParaRPr>
          </a:p>
          <a:p>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  Multiple Subjects </a:t>
            </a:r>
            <a:r>
              <a:rPr lang="en-US" dirty="0">
                <a:solidFill>
                  <a:srgbClr val="000000"/>
                </a:solidFill>
                <a:latin typeface="Times New Roman" panose="02020603050405020304" pitchFamily="18" charset="0"/>
                <a:cs typeface="Times New Roman" panose="02020603050405020304" pitchFamily="18" charset="0"/>
              </a:rPr>
              <a:t>– Math </a:t>
            </a:r>
            <a:r>
              <a:rPr lang="en-US" dirty="0" smtClean="0">
                <a:solidFill>
                  <a:srgbClr val="000000"/>
                </a:solidFill>
                <a:latin typeface="Times New Roman" panose="02020603050405020304" pitchFamily="18" charset="0"/>
                <a:cs typeface="Times New Roman" panose="02020603050405020304" pitchFamily="18" charset="0"/>
              </a:rPr>
              <a:t>			60</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			75</a:t>
            </a:r>
            <a:r>
              <a:rPr lang="en-US" dirty="0">
                <a:solidFill>
                  <a:srgbClr val="000000"/>
                </a:solidFill>
                <a:latin typeface="Times New Roman" panose="02020603050405020304" pitchFamily="18" charset="0"/>
                <a:cs typeface="Times New Roman" panose="02020603050405020304" pitchFamily="18" charset="0"/>
              </a:rPr>
              <a:t>% </a:t>
            </a:r>
          </a:p>
          <a:p>
            <a:r>
              <a:rPr lang="en-US" dirty="0" smtClean="0">
                <a:solidFill>
                  <a:srgbClr val="000000"/>
                </a:solidFill>
                <a:latin typeface="Times New Roman" panose="02020603050405020304" pitchFamily="18" charset="0"/>
                <a:cs typeface="Times New Roman" panose="02020603050405020304" pitchFamily="18" charset="0"/>
              </a:rPr>
              <a:t>   Multiple Subjects </a:t>
            </a:r>
            <a:r>
              <a:rPr lang="en-US" dirty="0">
                <a:solidFill>
                  <a:srgbClr val="000000"/>
                </a:solidFill>
                <a:latin typeface="Times New Roman" panose="02020603050405020304" pitchFamily="18" charset="0"/>
                <a:cs typeface="Times New Roman" panose="02020603050405020304" pitchFamily="18" charset="0"/>
              </a:rPr>
              <a:t>– Social Studies </a:t>
            </a:r>
            <a:r>
              <a:rPr lang="en-US" dirty="0" smtClean="0">
                <a:solidFill>
                  <a:srgbClr val="000000"/>
                </a:solidFill>
                <a:latin typeface="Times New Roman" panose="02020603050405020304" pitchFamily="18" charset="0"/>
                <a:cs typeface="Times New Roman" panose="02020603050405020304" pitchFamily="18" charset="0"/>
              </a:rPr>
              <a:t>		62</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			85</a:t>
            </a:r>
            <a:r>
              <a:rPr lang="en-US" dirty="0">
                <a:solidFill>
                  <a:srgbClr val="000000"/>
                </a:solidFill>
                <a:latin typeface="Times New Roman" panose="02020603050405020304" pitchFamily="18" charset="0"/>
                <a:cs typeface="Times New Roman" panose="02020603050405020304" pitchFamily="18" charset="0"/>
              </a:rPr>
              <a:t>% </a:t>
            </a:r>
          </a:p>
          <a:p>
            <a:r>
              <a:rPr lang="fr-FR" dirty="0" smtClean="0">
                <a:solidFill>
                  <a:srgbClr val="000000"/>
                </a:solidFill>
                <a:latin typeface="Times New Roman" panose="02020603050405020304" pitchFamily="18" charset="0"/>
                <a:cs typeface="Times New Roman" panose="02020603050405020304" pitchFamily="18" charset="0"/>
              </a:rPr>
              <a:t>   Multiple Subjects </a:t>
            </a:r>
            <a:r>
              <a:rPr lang="fr-FR" dirty="0">
                <a:solidFill>
                  <a:srgbClr val="000000"/>
                </a:solidFill>
                <a:latin typeface="Times New Roman" panose="02020603050405020304" pitchFamily="18" charset="0"/>
                <a:cs typeface="Times New Roman" panose="02020603050405020304" pitchFamily="18" charset="0"/>
              </a:rPr>
              <a:t>– Science </a:t>
            </a:r>
            <a:r>
              <a:rPr lang="fr-FR" dirty="0" smtClean="0">
                <a:solidFill>
                  <a:srgbClr val="000000"/>
                </a:solidFill>
                <a:latin typeface="Times New Roman" panose="02020603050405020304" pitchFamily="18" charset="0"/>
                <a:cs typeface="Times New Roman" panose="02020603050405020304" pitchFamily="18" charset="0"/>
              </a:rPr>
              <a:t>		75</a:t>
            </a:r>
            <a:r>
              <a:rPr lang="fr-FR" dirty="0">
                <a:solidFill>
                  <a:srgbClr val="000000"/>
                </a:solidFill>
                <a:latin typeface="Times New Roman" panose="02020603050405020304" pitchFamily="18" charset="0"/>
                <a:cs typeface="Times New Roman" panose="02020603050405020304" pitchFamily="18" charset="0"/>
              </a:rPr>
              <a:t>% </a:t>
            </a:r>
            <a:r>
              <a:rPr lang="fr-FR" dirty="0" smtClean="0">
                <a:solidFill>
                  <a:srgbClr val="000000"/>
                </a:solidFill>
                <a:latin typeface="Times New Roman" panose="02020603050405020304" pitchFamily="18" charset="0"/>
                <a:cs typeface="Times New Roman" panose="02020603050405020304" pitchFamily="18" charset="0"/>
              </a:rPr>
              <a:t>			80</a:t>
            </a:r>
            <a:r>
              <a:rPr lang="fr-FR" dirty="0">
                <a:solidFill>
                  <a:srgbClr val="000000"/>
                </a:solidFill>
                <a:latin typeface="Times New Roman" panose="02020603050405020304" pitchFamily="18" charset="0"/>
                <a:cs typeface="Times New Roman" panose="02020603050405020304" pitchFamily="18" charset="0"/>
              </a:rPr>
              <a:t>% </a:t>
            </a:r>
          </a:p>
          <a:p>
            <a:r>
              <a:rPr lang="en-US" dirty="0">
                <a:solidFill>
                  <a:srgbClr val="000000"/>
                </a:solidFill>
                <a:latin typeface="Times New Roman" panose="02020603050405020304" pitchFamily="18" charset="0"/>
                <a:cs typeface="Times New Roman" panose="02020603050405020304" pitchFamily="18" charset="0"/>
              </a:rPr>
              <a:t>English Language Arts </a:t>
            </a:r>
            <a:r>
              <a:rPr lang="en-US" dirty="0" smtClean="0">
                <a:solidFill>
                  <a:srgbClr val="000000"/>
                </a:solidFill>
                <a:latin typeface="Times New Roman" panose="02020603050405020304" pitchFamily="18" charset="0"/>
                <a:cs typeface="Times New Roman" panose="02020603050405020304" pitchFamily="18" charset="0"/>
              </a:rPr>
              <a:t>			85</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			90</a:t>
            </a:r>
            <a:r>
              <a:rPr lang="en-US" dirty="0">
                <a:solidFill>
                  <a:srgbClr val="000000"/>
                </a:solidFill>
                <a:latin typeface="Times New Roman" panose="02020603050405020304" pitchFamily="18" charset="0"/>
                <a:cs typeface="Times New Roman" panose="02020603050405020304" pitchFamily="18" charset="0"/>
              </a:rPr>
              <a:t>% </a:t>
            </a:r>
          </a:p>
          <a:p>
            <a:r>
              <a:rPr lang="en-US" dirty="0">
                <a:solidFill>
                  <a:srgbClr val="000000"/>
                </a:solidFill>
                <a:latin typeface="Times New Roman" panose="02020603050405020304" pitchFamily="18" charset="0"/>
                <a:cs typeface="Times New Roman" panose="02020603050405020304" pitchFamily="18" charset="0"/>
              </a:rPr>
              <a:t>Mathematics </a:t>
            </a:r>
            <a:r>
              <a:rPr lang="en-US" dirty="0" smtClean="0">
                <a:solidFill>
                  <a:srgbClr val="000000"/>
                </a:solidFill>
                <a:latin typeface="Times New Roman" panose="02020603050405020304" pitchFamily="18" charset="0"/>
                <a:cs typeface="Times New Roman" panose="02020603050405020304" pitchFamily="18" charset="0"/>
              </a:rPr>
              <a:t>				50</a:t>
            </a:r>
            <a:r>
              <a:rPr lang="en-US" dirty="0">
                <a:solidFill>
                  <a:srgbClr val="000000"/>
                </a:solidFill>
                <a:latin typeface="Times New Roman" panose="02020603050405020304" pitchFamily="18" charset="0"/>
                <a:cs typeface="Times New Roman" panose="02020603050405020304" pitchFamily="18" charset="0"/>
              </a:rPr>
              <a:t>% ** </a:t>
            </a:r>
            <a:r>
              <a:rPr lang="en-US" dirty="0" smtClean="0">
                <a:solidFill>
                  <a:srgbClr val="000000"/>
                </a:solidFill>
                <a:latin typeface="Times New Roman" panose="02020603050405020304" pitchFamily="18" charset="0"/>
                <a:cs typeface="Times New Roman" panose="02020603050405020304" pitchFamily="18" charset="0"/>
              </a:rPr>
              <a:t>			50</a:t>
            </a:r>
            <a:r>
              <a:rPr lang="en-US" dirty="0">
                <a:solidFill>
                  <a:srgbClr val="000000"/>
                </a:solidFill>
                <a:latin typeface="Times New Roman" panose="02020603050405020304" pitchFamily="18" charset="0"/>
                <a:cs typeface="Times New Roman" panose="02020603050405020304" pitchFamily="18" charset="0"/>
              </a:rPr>
              <a:t>% ** </a:t>
            </a:r>
          </a:p>
          <a:p>
            <a:r>
              <a:rPr lang="en-US" dirty="0">
                <a:solidFill>
                  <a:srgbClr val="000000"/>
                </a:solidFill>
                <a:latin typeface="Times New Roman" panose="02020603050405020304" pitchFamily="18" charset="0"/>
                <a:cs typeface="Times New Roman" panose="02020603050405020304" pitchFamily="18" charset="0"/>
              </a:rPr>
              <a:t>Performing Arts </a:t>
            </a:r>
            <a:r>
              <a:rPr lang="en-US" dirty="0" smtClean="0">
                <a:solidFill>
                  <a:srgbClr val="000000"/>
                </a:solidFill>
                <a:latin typeface="Times New Roman" panose="02020603050405020304" pitchFamily="18" charset="0"/>
                <a:cs typeface="Times New Roman" panose="02020603050405020304" pitchFamily="18" charset="0"/>
              </a:rPr>
              <a:t>				85</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			67</a:t>
            </a:r>
            <a:r>
              <a:rPr lang="en-US" dirty="0">
                <a:solidFill>
                  <a:srgbClr val="000000"/>
                </a:solidFill>
                <a:latin typeface="Times New Roman" panose="02020603050405020304" pitchFamily="18" charset="0"/>
                <a:cs typeface="Times New Roman" panose="02020603050405020304" pitchFamily="18" charset="0"/>
              </a:rPr>
              <a:t>% </a:t>
            </a:r>
          </a:p>
          <a:p>
            <a:r>
              <a:rPr lang="en-US" dirty="0">
                <a:solidFill>
                  <a:srgbClr val="000000"/>
                </a:solidFill>
                <a:latin typeface="Times New Roman" panose="02020603050405020304" pitchFamily="18" charset="0"/>
                <a:cs typeface="Times New Roman" panose="02020603050405020304" pitchFamily="18" charset="0"/>
              </a:rPr>
              <a:t>Sciences </a:t>
            </a:r>
            <a:r>
              <a:rPr lang="en-US" dirty="0" smtClean="0">
                <a:solidFill>
                  <a:srgbClr val="000000"/>
                </a:solidFill>
                <a:latin typeface="Times New Roman" panose="02020603050405020304" pitchFamily="18" charset="0"/>
                <a:cs typeface="Times New Roman" panose="02020603050405020304" pitchFamily="18" charset="0"/>
              </a:rPr>
              <a:t>					67</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			60</a:t>
            </a:r>
            <a:r>
              <a:rPr lang="en-US" dirty="0">
                <a:solidFill>
                  <a:srgbClr val="000000"/>
                </a:solidFill>
                <a:latin typeface="Times New Roman" panose="02020603050405020304" pitchFamily="18" charset="0"/>
                <a:cs typeface="Times New Roman" panose="02020603050405020304" pitchFamily="18" charset="0"/>
              </a:rPr>
              <a:t>% </a:t>
            </a:r>
          </a:p>
          <a:p>
            <a:r>
              <a:rPr lang="en-US" dirty="0">
                <a:solidFill>
                  <a:srgbClr val="000000"/>
                </a:solidFill>
                <a:latin typeface="Times New Roman" panose="02020603050405020304" pitchFamily="18" charset="0"/>
                <a:cs typeface="Times New Roman" panose="02020603050405020304" pitchFamily="18" charset="0"/>
              </a:rPr>
              <a:t>Social Studies </a:t>
            </a:r>
            <a:r>
              <a:rPr lang="en-US" dirty="0" smtClean="0">
                <a:solidFill>
                  <a:srgbClr val="000000"/>
                </a:solidFill>
                <a:latin typeface="Times New Roman" panose="02020603050405020304" pitchFamily="18" charset="0"/>
                <a:cs typeface="Times New Roman" panose="02020603050405020304" pitchFamily="18" charset="0"/>
              </a:rPr>
              <a:t>			</a:t>
            </a:r>
            <a:r>
              <a:rPr lang="en-US" smtClean="0">
                <a:solidFill>
                  <a:srgbClr val="000000"/>
                </a:solidFill>
                <a:latin typeface="Times New Roman" panose="02020603050405020304" pitchFamily="18" charset="0"/>
                <a:cs typeface="Times New Roman" panose="02020603050405020304" pitchFamily="18" charset="0"/>
              </a:rPr>
              <a:t>	50</a:t>
            </a:r>
            <a:r>
              <a:rPr lang="en-US" dirty="0">
                <a:solidFill>
                  <a:srgbClr val="000000"/>
                </a:solidFill>
                <a:latin typeface="Times New Roman" panose="02020603050405020304" pitchFamily="18" charset="0"/>
                <a:cs typeface="Times New Roman" panose="02020603050405020304" pitchFamily="18" charset="0"/>
              </a:rPr>
              <a:t>% ** </a:t>
            </a:r>
            <a:r>
              <a:rPr lang="en-US" dirty="0" smtClean="0">
                <a:solidFill>
                  <a:srgbClr val="000000"/>
                </a:solidFill>
                <a:latin typeface="Times New Roman" panose="02020603050405020304" pitchFamily="18" charset="0"/>
                <a:cs typeface="Times New Roman" panose="02020603050405020304" pitchFamily="18" charset="0"/>
              </a:rPr>
              <a:t>			58</a:t>
            </a:r>
            <a:r>
              <a:rPr lang="en-US" dirty="0">
                <a:solidFill>
                  <a:srgbClr val="000000"/>
                </a:solidFill>
                <a:latin typeface="Times New Roman" panose="02020603050405020304" pitchFamily="18" charset="0"/>
                <a:cs typeface="Times New Roman" panose="02020603050405020304" pitchFamily="18" charset="0"/>
              </a:rPr>
              <a:t>% ** </a:t>
            </a:r>
          </a:p>
          <a:p>
            <a:r>
              <a:rPr lang="en-US" dirty="0">
                <a:solidFill>
                  <a:srgbClr val="000000"/>
                </a:solidFill>
                <a:latin typeface="Times New Roman" panose="02020603050405020304" pitchFamily="18" charset="0"/>
                <a:cs typeface="Times New Roman" panose="02020603050405020304" pitchFamily="18" charset="0"/>
              </a:rPr>
              <a:t>Special Education </a:t>
            </a:r>
          </a:p>
          <a:p>
            <a:r>
              <a:rPr lang="en-US" dirty="0" smtClean="0">
                <a:solidFill>
                  <a:srgbClr val="000000"/>
                </a:solidFill>
                <a:latin typeface="Times New Roman" panose="02020603050405020304" pitchFamily="18" charset="0"/>
                <a:cs typeface="Times New Roman" panose="02020603050405020304" pitchFamily="18" charset="0"/>
              </a:rPr>
              <a:t>   Multiple Subjects </a:t>
            </a:r>
            <a:r>
              <a:rPr lang="en-US" dirty="0">
                <a:solidFill>
                  <a:srgbClr val="000000"/>
                </a:solidFill>
                <a:latin typeface="Times New Roman" panose="02020603050405020304" pitchFamily="18" charset="0"/>
                <a:cs typeface="Times New Roman" panose="02020603050405020304" pitchFamily="18" charset="0"/>
              </a:rPr>
              <a:t>– Math </a:t>
            </a:r>
            <a:r>
              <a:rPr lang="en-US" dirty="0" smtClean="0">
                <a:solidFill>
                  <a:srgbClr val="000000"/>
                </a:solidFill>
                <a:latin typeface="Times New Roman" panose="02020603050405020304" pitchFamily="18" charset="0"/>
                <a:cs typeface="Times New Roman" panose="02020603050405020304" pitchFamily="18" charset="0"/>
              </a:rPr>
              <a:t>			60</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			N/A </a:t>
            </a:r>
            <a:endParaRPr lang="en-US" dirty="0">
              <a:solidFill>
                <a:srgbClr val="000000"/>
              </a:solidFill>
              <a:latin typeface="Times New Roman" panose="02020603050405020304" pitchFamily="18" charset="0"/>
              <a:cs typeface="Times New Roman" panose="02020603050405020304" pitchFamily="18" charset="0"/>
            </a:endParaRPr>
          </a:p>
          <a:p>
            <a:r>
              <a:rPr lang="en-US" dirty="0">
                <a:solidFill>
                  <a:srgbClr val="000000"/>
                </a:solidFill>
                <a:latin typeface="Times New Roman" panose="02020603050405020304" pitchFamily="18" charset="0"/>
                <a:cs typeface="Times New Roman" panose="02020603050405020304" pitchFamily="18" charset="0"/>
              </a:rPr>
              <a:t>Multiple </a:t>
            </a:r>
            <a:r>
              <a:rPr lang="en-US" dirty="0" smtClean="0">
                <a:solidFill>
                  <a:srgbClr val="000000"/>
                </a:solidFill>
                <a:latin typeface="Times New Roman" panose="02020603050405020304" pitchFamily="18" charset="0"/>
                <a:cs typeface="Times New Roman" panose="02020603050405020304" pitchFamily="18" charset="0"/>
              </a:rPr>
              <a:t>Subjects </a:t>
            </a:r>
            <a:r>
              <a:rPr lang="en-US" dirty="0">
                <a:solidFill>
                  <a:srgbClr val="000000"/>
                </a:solidFill>
                <a:latin typeface="Times New Roman" panose="02020603050405020304" pitchFamily="18" charset="0"/>
                <a:cs typeface="Times New Roman" panose="02020603050405020304" pitchFamily="18" charset="0"/>
              </a:rPr>
              <a:t>– Social Studies </a:t>
            </a:r>
            <a:r>
              <a:rPr lang="en-US" dirty="0" smtClean="0">
                <a:solidFill>
                  <a:srgbClr val="000000"/>
                </a:solidFill>
                <a:latin typeface="Times New Roman" panose="02020603050405020304" pitchFamily="18" charset="0"/>
                <a:cs typeface="Times New Roman" panose="02020603050405020304" pitchFamily="18" charset="0"/>
              </a:rPr>
              <a:t>		62</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			N/A </a:t>
            </a:r>
            <a:endParaRPr lang="en-US" dirty="0">
              <a:solidFill>
                <a:srgbClr val="000000"/>
              </a:solidFill>
              <a:latin typeface="Times New Roman" panose="02020603050405020304" pitchFamily="18" charset="0"/>
              <a:cs typeface="Times New Roman" panose="02020603050405020304" pitchFamily="18" charset="0"/>
            </a:endParaRPr>
          </a:p>
          <a:p>
            <a:r>
              <a:rPr lang="en-US" dirty="0">
                <a:solidFill>
                  <a:srgbClr val="000000"/>
                </a:solidFill>
                <a:latin typeface="Times New Roman" panose="02020603050405020304" pitchFamily="18" charset="0"/>
                <a:cs typeface="Times New Roman" panose="02020603050405020304" pitchFamily="18" charset="0"/>
              </a:rPr>
              <a:t>Multiple </a:t>
            </a:r>
            <a:r>
              <a:rPr lang="en-US" dirty="0" smtClean="0">
                <a:solidFill>
                  <a:srgbClr val="000000"/>
                </a:solidFill>
                <a:latin typeface="Times New Roman" panose="02020603050405020304" pitchFamily="18" charset="0"/>
                <a:cs typeface="Times New Roman" panose="02020603050405020304" pitchFamily="18" charset="0"/>
              </a:rPr>
              <a:t>Subjects </a:t>
            </a:r>
            <a:r>
              <a:rPr lang="en-US" dirty="0">
                <a:solidFill>
                  <a:srgbClr val="000000"/>
                </a:solidFill>
                <a:latin typeface="Times New Roman" panose="02020603050405020304" pitchFamily="18" charset="0"/>
                <a:cs typeface="Times New Roman" panose="02020603050405020304" pitchFamily="18" charset="0"/>
              </a:rPr>
              <a:t>– Science </a:t>
            </a:r>
            <a:r>
              <a:rPr lang="en-US" dirty="0" smtClean="0">
                <a:solidFill>
                  <a:srgbClr val="000000"/>
                </a:solidFill>
                <a:latin typeface="Times New Roman" panose="02020603050405020304" pitchFamily="18" charset="0"/>
                <a:cs typeface="Times New Roman" panose="02020603050405020304" pitchFamily="18" charset="0"/>
              </a:rPr>
              <a:t>			75</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			N/A </a:t>
            </a:r>
            <a:endParaRPr lang="en-US" dirty="0">
              <a:solidFill>
                <a:srgbClr val="000000"/>
              </a:solidFill>
              <a:latin typeface="Times New Roman" panose="02020603050405020304" pitchFamily="18" charset="0"/>
              <a:cs typeface="Times New Roman" panose="02020603050405020304" pitchFamily="18" charset="0"/>
            </a:endParaRPr>
          </a:p>
          <a:p>
            <a:pPr algn="ctr"/>
            <a:endParaRPr lang="en-US" dirty="0" smtClean="0">
              <a:latin typeface="Times New Roman" panose="02020603050405020304" pitchFamily="18" charset="0"/>
              <a:cs typeface="Times New Roman" panose="02020603050405020304" pitchFamily="18" charset="0"/>
            </a:endParaRPr>
          </a:p>
          <a:p>
            <a:pPr algn="ctr"/>
            <a:r>
              <a:rPr lang="en-US" dirty="0" smtClean="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Less than 60%. Institution should review academic major to plan improvements. </a:t>
            </a:r>
            <a:endParaRPr lang="en-US" dirty="0">
              <a:latin typeface="Times New Roman" panose="02020603050405020304" pitchFamily="18" charset="0"/>
              <a:cs typeface="Times New Roman" panose="02020603050405020304" pitchFamily="18" charset="0"/>
            </a:endParaRPr>
          </a:p>
          <a:p>
            <a:pPr algn="ctr"/>
            <a:endParaRPr lang="en-US" dirty="0">
              <a:solidFill>
                <a:srgbClr val="000000"/>
              </a:solidFill>
              <a:latin typeface="Times New Roman" panose="02020603050405020304" pitchFamily="18" charset="0"/>
            </a:endParaRPr>
          </a:p>
          <a:p>
            <a:endParaRPr lang="en-US" dirty="0"/>
          </a:p>
        </p:txBody>
      </p:sp>
      <p:sp>
        <p:nvSpPr>
          <p:cNvPr id="3" name="Rectangle 2"/>
          <p:cNvSpPr/>
          <p:nvPr/>
        </p:nvSpPr>
        <p:spPr>
          <a:xfrm>
            <a:off x="0" y="0"/>
            <a:ext cx="12192000" cy="900752"/>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5315" y="5813946"/>
            <a:ext cx="760924" cy="736378"/>
          </a:xfrm>
          <a:prstGeom prst="rect">
            <a:avLst/>
          </a:prstGeom>
        </p:spPr>
      </p:pic>
    </p:spTree>
    <p:extLst>
      <p:ext uri="{BB962C8B-B14F-4D97-AF65-F5344CB8AC3E}">
        <p14:creationId xmlns:p14="http://schemas.microsoft.com/office/powerpoint/2010/main" val="1856589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84200" y="980306"/>
            <a:ext cx="10998200" cy="5355312"/>
          </a:xfrm>
          <a:prstGeom prst="rect">
            <a:avLst/>
          </a:prstGeom>
        </p:spPr>
        <p:txBody>
          <a:bodyPr wrap="square">
            <a:spAutoFit/>
          </a:bodyPr>
          <a:lstStyle/>
          <a:p>
            <a:r>
              <a:rPr lang="en-US" b="1" dirty="0">
                <a:solidFill>
                  <a:srgbClr val="000000"/>
                </a:solidFill>
                <a:latin typeface="Times New Roman" panose="02020603050405020304" pitchFamily="18" charset="0"/>
                <a:cs typeface="Times New Roman" panose="02020603050405020304" pitchFamily="18" charset="0"/>
              </a:rPr>
              <a:t>New Teacher Survey: </a:t>
            </a:r>
            <a:r>
              <a:rPr lang="en-US" dirty="0">
                <a:solidFill>
                  <a:srgbClr val="000000"/>
                </a:solidFill>
                <a:latin typeface="Times New Roman" panose="02020603050405020304" pitchFamily="18" charset="0"/>
                <a:cs typeface="Times New Roman" panose="02020603050405020304" pitchFamily="18" charset="0"/>
              </a:rPr>
              <a:t>The Alabama Association of Colleges for Teacher Education developed a survey to be administered electronically to first year teachers who completed an Alabama State Board of Education approved undergraduate (Class B) or alternative master’s (Class A) program leading to a Professional Educator Certificate. A companion survey was administered electronically to the employers of those new teachers. The data below provide a summary of survey categories and the percentage of new teachers who indicated that they agreed or strongly agreed that they were adequately prepared. The data also provide the percentage of employers who rated their new teachers as Emerging, Effective, or Leader. Detailed responses to approximately 100 questions will be accessible from the institution and/or from the Alabama State Department of Education. </a:t>
            </a:r>
            <a:endParaRPr lang="en-US" dirty="0" smtClean="0">
              <a:solidFill>
                <a:srgbClr val="000000"/>
              </a:solidFill>
              <a:latin typeface="Times New Roman" panose="02020603050405020304" pitchFamily="18" charset="0"/>
              <a:cs typeface="Times New Roman" panose="02020603050405020304" pitchFamily="18" charset="0"/>
            </a:endParaRPr>
          </a:p>
          <a:p>
            <a:endParaRPr lang="en-US" dirty="0" smtClean="0">
              <a:solidFill>
                <a:srgbClr val="000000"/>
              </a:solidFill>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Class </a:t>
            </a:r>
            <a:r>
              <a:rPr lang="en-US" b="1" dirty="0">
                <a:latin typeface="Times New Roman" panose="02020603050405020304" pitchFamily="18" charset="0"/>
                <a:cs typeface="Times New Roman" panose="02020603050405020304" pitchFamily="18" charset="0"/>
              </a:rPr>
              <a:t>B </a:t>
            </a:r>
            <a:r>
              <a:rPr lang="en-US" b="1" dirty="0" smtClean="0">
                <a:latin typeface="Times New Roman" panose="02020603050405020304" pitchFamily="18" charset="0"/>
                <a:cs typeface="Times New Roman" panose="02020603050405020304" pitchFamily="18" charset="0"/>
              </a:rPr>
              <a:t>		     Alternative </a:t>
            </a:r>
            <a:r>
              <a:rPr lang="en-US" b="1" dirty="0">
                <a:latin typeface="Times New Roman" panose="02020603050405020304" pitchFamily="18" charset="0"/>
                <a:cs typeface="Times New Roman" panose="02020603050405020304" pitchFamily="18" charset="0"/>
              </a:rPr>
              <a:t>Class A </a:t>
            </a:r>
          </a:p>
          <a:p>
            <a:r>
              <a:rPr lang="en-US" b="1" dirty="0" smtClean="0">
                <a:latin typeface="Times New Roman" panose="02020603050405020304" pitchFamily="18" charset="0"/>
                <a:cs typeface="Times New Roman" panose="02020603050405020304" pitchFamily="18" charset="0"/>
              </a:rPr>
              <a:t>					    Adequately </a:t>
            </a:r>
            <a:r>
              <a:rPr lang="en-US" b="1" dirty="0">
                <a:latin typeface="Times New Roman" panose="02020603050405020304" pitchFamily="18" charset="0"/>
                <a:cs typeface="Times New Roman" panose="02020603050405020304" pitchFamily="18" charset="0"/>
              </a:rPr>
              <a:t>Prepared </a:t>
            </a:r>
            <a:r>
              <a:rPr lang="en-US" b="1" dirty="0" smtClean="0">
                <a:latin typeface="Times New Roman" panose="02020603050405020304" pitchFamily="18" charset="0"/>
                <a:cs typeface="Times New Roman" panose="02020603050405020304" pitchFamily="18" charset="0"/>
              </a:rPr>
              <a:t>	   Adequately </a:t>
            </a:r>
            <a:r>
              <a:rPr lang="en-US" b="1" dirty="0">
                <a:latin typeface="Times New Roman" panose="02020603050405020304" pitchFamily="18" charset="0"/>
                <a:cs typeface="Times New Roman" panose="02020603050405020304" pitchFamily="18" charset="0"/>
              </a:rPr>
              <a:t>Prepared </a:t>
            </a:r>
            <a:endParaRPr lang="en-US"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	</a:t>
            </a:r>
            <a:r>
              <a:rPr lang="en-US" b="1" u="sng" dirty="0" smtClean="0">
                <a:latin typeface="Times New Roman" panose="02020603050405020304" pitchFamily="18" charset="0"/>
                <a:cs typeface="Times New Roman" panose="02020603050405020304" pitchFamily="18" charset="0"/>
              </a:rPr>
              <a:t>Category</a:t>
            </a:r>
            <a:r>
              <a:rPr lang="en-US" b="1" dirty="0" smtClean="0">
                <a:latin typeface="Times New Roman" panose="02020603050405020304" pitchFamily="18" charset="0"/>
                <a:cs typeface="Times New Roman" panose="02020603050405020304" pitchFamily="18" charset="0"/>
              </a:rPr>
              <a:t>                                                    </a:t>
            </a:r>
            <a:r>
              <a:rPr lang="en-US" b="1" u="sng" dirty="0" smtClean="0">
                <a:latin typeface="Times New Roman" panose="02020603050405020304" pitchFamily="18" charset="0"/>
                <a:cs typeface="Times New Roman" panose="02020603050405020304" pitchFamily="18" charset="0"/>
              </a:rPr>
              <a:t>Teachers </a:t>
            </a:r>
            <a:r>
              <a:rPr lang="en-US" b="1" u="sng" dirty="0">
                <a:latin typeface="Times New Roman" panose="02020603050405020304" pitchFamily="18" charset="0"/>
                <a:cs typeface="Times New Roman" panose="02020603050405020304" pitchFamily="18" charset="0"/>
              </a:rPr>
              <a:t>/ Employers</a:t>
            </a:r>
            <a:r>
              <a:rPr lang="en-US" b="1" dirty="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	   </a:t>
            </a:r>
            <a:r>
              <a:rPr lang="en-US" b="1" u="sng" dirty="0" smtClean="0">
                <a:latin typeface="Times New Roman" panose="02020603050405020304" pitchFamily="18" charset="0"/>
                <a:cs typeface="Times New Roman" panose="02020603050405020304" pitchFamily="18" charset="0"/>
              </a:rPr>
              <a:t>Teachers </a:t>
            </a:r>
            <a:r>
              <a:rPr lang="en-US" b="1" u="sng" dirty="0">
                <a:latin typeface="Times New Roman" panose="02020603050405020304" pitchFamily="18" charset="0"/>
                <a:cs typeface="Times New Roman" panose="02020603050405020304" pitchFamily="18" charset="0"/>
              </a:rPr>
              <a:t>/ Employers </a:t>
            </a:r>
            <a:endParaRPr lang="en-US" u="sng"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The Learner &amp; Learning </a:t>
            </a:r>
            <a:r>
              <a:rPr lang="en-US" dirty="0" smtClean="0">
                <a:latin typeface="Times New Roman" panose="02020603050405020304" pitchFamily="18" charset="0"/>
                <a:cs typeface="Times New Roman" panose="02020603050405020304" pitchFamily="18" charset="0"/>
              </a:rPr>
              <a:t>			         92</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98% </a:t>
            </a:r>
            <a:r>
              <a:rPr lang="en-US" dirty="0" smtClean="0">
                <a:latin typeface="Times New Roman" panose="02020603050405020304" pitchFamily="18" charset="0"/>
                <a:cs typeface="Times New Roman" panose="02020603050405020304" pitchFamily="18" charset="0"/>
              </a:rPr>
              <a:t>	        84%         </a:t>
            </a:r>
            <a:r>
              <a:rPr lang="en-US" dirty="0">
                <a:latin typeface="Times New Roman" panose="02020603050405020304" pitchFamily="18" charset="0"/>
                <a:cs typeface="Times New Roman" panose="02020603050405020304" pitchFamily="18" charset="0"/>
              </a:rPr>
              <a:t>100% </a:t>
            </a:r>
          </a:p>
          <a:p>
            <a:r>
              <a:rPr lang="en-US" dirty="0">
                <a:latin typeface="Times New Roman" panose="02020603050405020304" pitchFamily="18" charset="0"/>
                <a:cs typeface="Times New Roman" panose="02020603050405020304" pitchFamily="18" charset="0"/>
              </a:rPr>
              <a:t>Content Knowledge </a:t>
            </a:r>
            <a:r>
              <a:rPr lang="en-US" dirty="0" smtClean="0">
                <a:latin typeface="Times New Roman" panose="02020603050405020304" pitchFamily="18" charset="0"/>
                <a:cs typeface="Times New Roman" panose="02020603050405020304" pitchFamily="18" charset="0"/>
              </a:rPr>
              <a:t>			         98</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96% </a:t>
            </a:r>
            <a:r>
              <a:rPr lang="en-US" dirty="0" smtClean="0">
                <a:latin typeface="Times New Roman" panose="02020603050405020304" pitchFamily="18" charset="0"/>
                <a:cs typeface="Times New Roman" panose="02020603050405020304" pitchFamily="18" charset="0"/>
              </a:rPr>
              <a:t>                      98</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97% </a:t>
            </a:r>
          </a:p>
          <a:p>
            <a:r>
              <a:rPr lang="en-US" dirty="0">
                <a:latin typeface="Times New Roman" panose="02020603050405020304" pitchFamily="18" charset="0"/>
                <a:cs typeface="Times New Roman" panose="02020603050405020304" pitchFamily="18" charset="0"/>
              </a:rPr>
              <a:t>Instructional Practice </a:t>
            </a:r>
            <a:r>
              <a:rPr lang="en-US" dirty="0" smtClean="0">
                <a:latin typeface="Times New Roman" panose="02020603050405020304" pitchFamily="18" charset="0"/>
                <a:cs typeface="Times New Roman" panose="02020603050405020304" pitchFamily="18" charset="0"/>
              </a:rPr>
              <a:t>			         94</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96% </a:t>
            </a:r>
            <a:r>
              <a:rPr lang="en-U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84</a:t>
            </a:r>
            <a:r>
              <a:rPr lang="en-US">
                <a:latin typeface="Times New Roman" panose="02020603050405020304" pitchFamily="18" charset="0"/>
                <a:cs typeface="Times New Roman" panose="02020603050405020304" pitchFamily="18" charset="0"/>
              </a:rPr>
              <a:t>% </a:t>
            </a:r>
            <a:r>
              <a:rPr lang="en-US" smtClean="0">
                <a:latin typeface="Times New Roman" panose="02020603050405020304" pitchFamily="18" charset="0"/>
                <a:cs typeface="Times New Roman" panose="02020603050405020304" pitchFamily="18" charset="0"/>
              </a:rPr>
              <a:t>           94</a:t>
            </a:r>
            <a:r>
              <a:rPr lang="en-US" dirty="0">
                <a:latin typeface="Times New Roman" panose="02020603050405020304" pitchFamily="18" charset="0"/>
                <a:cs typeface="Times New Roman" panose="02020603050405020304" pitchFamily="18" charset="0"/>
              </a:rPr>
              <a:t>% </a:t>
            </a:r>
          </a:p>
          <a:p>
            <a:r>
              <a:rPr lang="it-IT" dirty="0">
                <a:latin typeface="Times New Roman" panose="02020603050405020304" pitchFamily="18" charset="0"/>
                <a:cs typeface="Times New Roman" panose="02020603050405020304" pitchFamily="18" charset="0"/>
              </a:rPr>
              <a:t>Professional Responsibility </a:t>
            </a:r>
            <a:r>
              <a:rPr lang="it-IT" dirty="0" smtClean="0">
                <a:latin typeface="Times New Roman" panose="02020603050405020304" pitchFamily="18" charset="0"/>
                <a:cs typeface="Times New Roman" panose="02020603050405020304" pitchFamily="18" charset="0"/>
              </a:rPr>
              <a:t>			         92</a:t>
            </a:r>
            <a:r>
              <a:rPr lang="it-IT" dirty="0">
                <a:latin typeface="Times New Roman" panose="02020603050405020304" pitchFamily="18" charset="0"/>
                <a:cs typeface="Times New Roman" panose="02020603050405020304" pitchFamily="18" charset="0"/>
              </a:rPr>
              <a:t>% </a:t>
            </a:r>
            <a:r>
              <a:rPr lang="it-IT" dirty="0" smtClean="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96% </a:t>
            </a:r>
            <a:r>
              <a:rPr lang="it-IT" dirty="0" smtClean="0">
                <a:latin typeface="Times New Roman" panose="02020603050405020304" pitchFamily="18" charset="0"/>
                <a:cs typeface="Times New Roman" panose="02020603050405020304" pitchFamily="18" charset="0"/>
              </a:rPr>
              <a:t>                      92</a:t>
            </a:r>
            <a:r>
              <a:rPr lang="it-IT" dirty="0">
                <a:latin typeface="Times New Roman" panose="02020603050405020304" pitchFamily="18" charset="0"/>
                <a:cs typeface="Times New Roman" panose="02020603050405020304" pitchFamily="18" charset="0"/>
              </a:rPr>
              <a:t>% </a:t>
            </a:r>
            <a:r>
              <a:rPr lang="it-IT" dirty="0" smtClean="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100% </a:t>
            </a:r>
          </a:p>
          <a:p>
            <a:r>
              <a:rPr lang="pt-BR" dirty="0">
                <a:latin typeface="Times New Roman" panose="02020603050405020304" pitchFamily="18" charset="0"/>
                <a:cs typeface="Times New Roman" panose="02020603050405020304" pitchFamily="18" charset="0"/>
              </a:rPr>
              <a:t>Alabama-Specific Expectations </a:t>
            </a:r>
            <a:r>
              <a:rPr lang="pt-BR" dirty="0" smtClean="0">
                <a:latin typeface="Times New Roman" panose="02020603050405020304" pitchFamily="18" charset="0"/>
                <a:cs typeface="Times New Roman" panose="02020603050405020304" pitchFamily="18" charset="0"/>
              </a:rPr>
              <a:t>		         N/A </a:t>
            </a:r>
            <a:r>
              <a:rPr lang="pt-BR" dirty="0">
                <a:latin typeface="Times New Roman" panose="02020603050405020304" pitchFamily="18" charset="0"/>
                <a:cs typeface="Times New Roman" panose="02020603050405020304" pitchFamily="18" charset="0"/>
              </a:rPr>
              <a:t> </a:t>
            </a:r>
            <a:r>
              <a:rPr lang="pt-BR" dirty="0" smtClean="0">
                <a:latin typeface="Times New Roman" panose="02020603050405020304" pitchFamily="18" charset="0"/>
                <a:cs typeface="Times New Roman" panose="02020603050405020304" pitchFamily="18" charset="0"/>
              </a:rPr>
              <a:t>        95</a:t>
            </a:r>
            <a:r>
              <a:rPr lang="pt-BR" dirty="0">
                <a:latin typeface="Times New Roman" panose="02020603050405020304" pitchFamily="18" charset="0"/>
                <a:cs typeface="Times New Roman" panose="02020603050405020304" pitchFamily="18" charset="0"/>
              </a:rPr>
              <a:t>% </a:t>
            </a:r>
            <a:r>
              <a:rPr lang="pt-BR" dirty="0" smtClean="0">
                <a:latin typeface="Times New Roman" panose="02020603050405020304" pitchFamily="18" charset="0"/>
                <a:cs typeface="Times New Roman" panose="02020603050405020304" pitchFamily="18" charset="0"/>
              </a:rPr>
              <a:t>                      N/A             </a:t>
            </a:r>
            <a:r>
              <a:rPr lang="pt-BR" dirty="0">
                <a:latin typeface="Times New Roman" panose="02020603050405020304" pitchFamily="18" charset="0"/>
                <a:cs typeface="Times New Roman" panose="02020603050405020304" pitchFamily="18" charset="0"/>
              </a:rPr>
              <a:t>98% </a:t>
            </a:r>
          </a:p>
          <a:p>
            <a:pPr algn="ctr"/>
            <a:endParaRPr lang="en-US" dirty="0" smtClean="0">
              <a:latin typeface="Times New Roman" panose="02020603050405020304" pitchFamily="18" charset="0"/>
              <a:cs typeface="Times New Roman" panose="02020603050405020304" pitchFamily="18" charset="0"/>
            </a:endParaRPr>
          </a:p>
          <a:p>
            <a:pPr algn="ctr"/>
            <a:r>
              <a:rPr lang="en-US" dirty="0" smtClean="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Less than 50%. Institution should review program to determine areas for improvement. </a:t>
            </a:r>
            <a:endParaRPr lang="en-US"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5315" y="5813946"/>
            <a:ext cx="760924" cy="736378"/>
          </a:xfrm>
          <a:prstGeom prst="rect">
            <a:avLst/>
          </a:prstGeom>
        </p:spPr>
      </p:pic>
      <p:sp>
        <p:nvSpPr>
          <p:cNvPr id="5" name="Rectangle 4"/>
          <p:cNvSpPr/>
          <p:nvPr/>
        </p:nvSpPr>
        <p:spPr>
          <a:xfrm>
            <a:off x="0" y="0"/>
            <a:ext cx="12192000" cy="542611"/>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74646159"/>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majorFont>
      <a:minorFont>
        <a:latin typeface="Franklin Gothic Book" panose="020B0503020102020204"/>
        <a:ea typeface=""/>
        <a:cs typeface=""/>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345</TotalTime>
  <Words>518</Words>
  <Application>Microsoft Macintosh PowerPoint</Application>
  <PresentationFormat>Widescreen</PresentationFormat>
  <Paragraphs>113</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Calibri</vt:lpstr>
      <vt:lpstr>Franklin Gothic Book</vt:lpstr>
      <vt:lpstr>Times New Roman</vt:lpstr>
      <vt:lpstr>Wingdings</vt:lpstr>
      <vt:lpstr>Crop</vt:lpstr>
      <vt:lpstr>REPORT CARD  ON EDUCATOR PREPARATION</vt:lpstr>
      <vt:lpstr>Procedures for gathering data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ALSDE</Company>
  <LinksUpToDate>false</LinksUpToDate>
  <SharedDoc>false</SharedDoc>
  <HyperlinksChanged>false</HyperlinksChanged>
  <AppVersion>15.0039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 CARD ON EDUCATOR PREPARATION</dc:title>
  <dc:creator>Meyer Jayne</dc:creator>
  <cp:lastModifiedBy>Creel Charles V</cp:lastModifiedBy>
  <cp:revision>50</cp:revision>
  <cp:lastPrinted>2018-01-25T17:26:19Z</cp:lastPrinted>
  <dcterms:created xsi:type="dcterms:W3CDTF">2018-01-23T17:23:18Z</dcterms:created>
  <dcterms:modified xsi:type="dcterms:W3CDTF">2018-02-08T21:47:39Z</dcterms:modified>
</cp:coreProperties>
</file>