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6" r:id="rId1"/>
  </p:sldMasterIdLst>
  <p:notesMasterIdLst>
    <p:notesMasterId r:id="rId28"/>
  </p:notesMasterIdLst>
  <p:sldIdLst>
    <p:sldId id="256" r:id="rId2"/>
    <p:sldId id="257" r:id="rId3"/>
    <p:sldId id="258" r:id="rId4"/>
    <p:sldId id="287" r:id="rId5"/>
    <p:sldId id="288" r:id="rId6"/>
    <p:sldId id="28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81" r:id="rId21"/>
    <p:sldId id="277" r:id="rId22"/>
    <p:sldId id="279" r:id="rId23"/>
    <p:sldId id="282" r:id="rId24"/>
    <p:sldId id="280" r:id="rId25"/>
    <p:sldId id="284" r:id="rId26"/>
    <p:sldId id="28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71867" autoAdjust="0"/>
  </p:normalViewPr>
  <p:slideViewPr>
    <p:cSldViewPr snapToGrid="0">
      <p:cViewPr varScale="1">
        <p:scale>
          <a:sx n="58" d="100"/>
          <a:sy n="58" d="100"/>
        </p:scale>
        <p:origin x="288" y="6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78" d="100"/>
          <a:sy n="78" d="100"/>
        </p:scale>
        <p:origin x="3156" y="3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2894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Chairperson, Mr. Billy Wayne Hopkins introduce yourself as the chair of the Digital Literacy and Computer Science Course of Study.</a:t>
            </a: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58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Ashley</a:t>
            </a: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Before </a:t>
            </a:r>
            <a:r>
              <a:rPr lang="en-US" sz="1100" b="0" i="0" u="none" strike="noStrike" cap="none" dirty="0">
                <a:solidFill>
                  <a:schemeClr val="dk1"/>
                </a:solidFill>
                <a:latin typeface="Arial"/>
                <a:ea typeface="Arial"/>
                <a:cs typeface="Arial"/>
                <a:sym typeface="Arial"/>
              </a:rPr>
              <a:t>the content standards for each grade are developed, </a:t>
            </a:r>
            <a:r>
              <a:rPr lang="en-US" sz="1100" b="0" i="0" u="none" strike="noStrike" cap="none" dirty="0" smtClean="0">
                <a:solidFill>
                  <a:schemeClr val="dk1"/>
                </a:solidFill>
                <a:latin typeface="Arial"/>
                <a:ea typeface="Arial"/>
                <a:cs typeface="Arial"/>
                <a:sym typeface="Arial"/>
              </a:rPr>
              <a:t>a</a:t>
            </a:r>
            <a:r>
              <a:rPr lang="en-US" sz="1100" b="0" i="0" u="none" strike="noStrike" cap="none" baseline="0" dirty="0" smtClean="0">
                <a:solidFill>
                  <a:schemeClr val="dk1"/>
                </a:solidFill>
                <a:latin typeface="Arial"/>
                <a:ea typeface="Arial"/>
                <a:cs typeface="Arial"/>
                <a:sym typeface="Arial"/>
              </a:rPr>
              <a:t> grade-band</a:t>
            </a:r>
            <a:r>
              <a:rPr lang="en-US" sz="1100" b="0" i="0" u="none" strike="noStrike" cap="none" dirty="0" smtClean="0">
                <a:solidFill>
                  <a:schemeClr val="dk1"/>
                </a:solidFill>
                <a:latin typeface="Arial"/>
                <a:ea typeface="Arial"/>
                <a:cs typeface="Arial"/>
                <a:sym typeface="Arial"/>
              </a:rPr>
              <a:t> overview with the learning </a:t>
            </a:r>
            <a:r>
              <a:rPr lang="en-US" sz="1100" b="0" i="0" u="none" strike="noStrike" cap="none" dirty="0">
                <a:solidFill>
                  <a:schemeClr val="dk1"/>
                </a:solidFill>
                <a:latin typeface="Arial"/>
                <a:ea typeface="Arial"/>
                <a:cs typeface="Arial"/>
                <a:sym typeface="Arial"/>
              </a:rPr>
              <a:t>goals for each grade-band are given.</a:t>
            </a: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In the primary grades (Grades K-2), students begin their formal study of digital literacy and computer </a:t>
            </a:r>
            <a:r>
              <a:rPr lang="en-US" sz="1100" dirty="0" smtClean="0">
                <a:latin typeface="Arial"/>
                <a:ea typeface="Arial"/>
                <a:cs typeface="Arial"/>
                <a:sym typeface="Arial"/>
              </a:rPr>
              <a:t>science</a:t>
            </a:r>
            <a:r>
              <a:rPr lang="en-US" sz="1100" baseline="0" dirty="0">
                <a:latin typeface="Arial"/>
                <a:ea typeface="Arial"/>
                <a:cs typeface="Arial"/>
                <a:sym typeface="Arial"/>
              </a:rPr>
              <a:t> </a:t>
            </a:r>
            <a:r>
              <a:rPr lang="en-US" sz="1100" dirty="0" smtClean="0">
                <a:latin typeface="Arial"/>
                <a:ea typeface="Arial"/>
                <a:cs typeface="Arial"/>
                <a:sym typeface="Arial"/>
              </a:rPr>
              <a:t>skills</a:t>
            </a:r>
            <a:r>
              <a:rPr lang="en-US" sz="1100" dirty="0">
                <a:latin typeface="Arial"/>
                <a:ea typeface="Arial"/>
                <a:cs typeface="Arial"/>
                <a:sym typeface="Arial"/>
              </a:rPr>
              <a:t>. As they are introduced to the digital world, students explore concepts by integrating basic digital </a:t>
            </a:r>
            <a:r>
              <a:rPr lang="en-US" sz="1100" dirty="0" smtClean="0">
                <a:latin typeface="Arial"/>
                <a:ea typeface="Arial"/>
                <a:cs typeface="Arial"/>
                <a:sym typeface="Arial"/>
              </a:rPr>
              <a:t>literacy</a:t>
            </a:r>
            <a:r>
              <a:rPr lang="en-US" sz="1100" baseline="0" dirty="0">
                <a:latin typeface="Arial"/>
                <a:ea typeface="Arial"/>
                <a:cs typeface="Arial"/>
                <a:sym typeface="Arial"/>
              </a:rPr>
              <a:t> </a:t>
            </a:r>
            <a:r>
              <a:rPr lang="en-US" sz="1100" dirty="0" smtClean="0">
                <a:latin typeface="Arial"/>
                <a:ea typeface="Arial"/>
                <a:cs typeface="Arial"/>
                <a:sym typeface="Arial"/>
              </a:rPr>
              <a:t>skills </a:t>
            </a:r>
            <a:r>
              <a:rPr lang="en-US" sz="1100" dirty="0">
                <a:latin typeface="Arial"/>
                <a:ea typeface="Arial"/>
                <a:cs typeface="Arial"/>
                <a:sym typeface="Arial"/>
              </a:rPr>
              <a:t>with simple ideas about computational thinking.   At this level, the focus is on learning, with digital </a:t>
            </a:r>
            <a:r>
              <a:rPr lang="en-US" sz="1100" dirty="0" smtClean="0">
                <a:latin typeface="Arial"/>
                <a:ea typeface="Arial"/>
                <a:cs typeface="Arial"/>
                <a:sym typeface="Arial"/>
              </a:rPr>
              <a:t>tools</a:t>
            </a:r>
            <a:r>
              <a:rPr lang="en-US" sz="1100" baseline="0" dirty="0">
                <a:latin typeface="Arial"/>
                <a:ea typeface="Arial"/>
                <a:cs typeface="Arial"/>
                <a:sym typeface="Arial"/>
              </a:rPr>
              <a:t> </a:t>
            </a:r>
            <a:r>
              <a:rPr lang="en-US" sz="1100" dirty="0" smtClean="0">
                <a:latin typeface="Arial"/>
                <a:ea typeface="Arial"/>
                <a:cs typeface="Arial"/>
                <a:sym typeface="Arial"/>
              </a:rPr>
              <a:t>enhancing </a:t>
            </a:r>
            <a:r>
              <a:rPr lang="en-US" sz="1100" dirty="0">
                <a:latin typeface="Arial"/>
                <a:ea typeface="Arial"/>
                <a:cs typeface="Arial"/>
                <a:sym typeface="Arial"/>
              </a:rPr>
              <a:t>the process and student outcomes. Students begin to choose the best tool to meet a need or solve </a:t>
            </a:r>
            <a:r>
              <a:rPr lang="en-US" sz="1100" dirty="0" smtClean="0">
                <a:latin typeface="Arial"/>
                <a:ea typeface="Arial"/>
                <a:cs typeface="Arial"/>
                <a:sym typeface="Arial"/>
              </a:rPr>
              <a:t>a</a:t>
            </a:r>
            <a:r>
              <a:rPr lang="en-US" sz="1100" baseline="0" dirty="0">
                <a:latin typeface="Arial"/>
                <a:ea typeface="Arial"/>
                <a:cs typeface="Arial"/>
                <a:sym typeface="Arial"/>
              </a:rPr>
              <a:t> </a:t>
            </a:r>
            <a:r>
              <a:rPr lang="en-US" sz="1100" dirty="0" smtClean="0">
                <a:latin typeface="Arial"/>
                <a:ea typeface="Arial"/>
                <a:cs typeface="Arial"/>
                <a:sym typeface="Arial"/>
              </a:rPr>
              <a:t>problem</a:t>
            </a:r>
            <a:r>
              <a:rPr lang="en-US" sz="1100" dirty="0">
                <a:latin typeface="Arial"/>
                <a:ea typeface="Arial"/>
                <a:cs typeface="Arial"/>
                <a:sym typeface="Arial"/>
              </a:rPr>
              <a:t>.  They discover </a:t>
            </a:r>
            <a:r>
              <a:rPr lang="en-US" sz="1100" dirty="0" smtClean="0">
                <a:latin typeface="Arial"/>
                <a:ea typeface="Arial"/>
                <a:cs typeface="Arial"/>
                <a:sym typeface="Arial"/>
              </a:rPr>
              <a:t>ways</a:t>
            </a:r>
            <a:r>
              <a:rPr lang="en-US" sz="1100" baseline="0" dirty="0" smtClean="0">
                <a:latin typeface="Arial"/>
                <a:ea typeface="Arial"/>
                <a:cs typeface="Arial"/>
                <a:sym typeface="Arial"/>
              </a:rPr>
              <a:t> </a:t>
            </a:r>
            <a:r>
              <a:rPr lang="en-US" sz="1100" dirty="0" smtClean="0">
                <a:latin typeface="Arial"/>
                <a:ea typeface="Arial"/>
                <a:cs typeface="Arial"/>
                <a:sym typeface="Arial"/>
              </a:rPr>
              <a:t>to </a:t>
            </a:r>
            <a:r>
              <a:rPr lang="en-US" sz="1100" dirty="0">
                <a:latin typeface="Arial"/>
                <a:ea typeface="Arial"/>
                <a:cs typeface="Arial"/>
                <a:sym typeface="Arial"/>
              </a:rPr>
              <a:t>use digital tools to complete tasks more easily, collaboratively, </a:t>
            </a:r>
            <a:r>
              <a:rPr lang="en-US" sz="1100" dirty="0" smtClean="0">
                <a:latin typeface="Arial"/>
                <a:ea typeface="Arial"/>
                <a:cs typeface="Arial"/>
                <a:sym typeface="Arial"/>
              </a:rPr>
              <a:t>and efficiently.  I am going to allow you to read through</a:t>
            </a:r>
            <a:r>
              <a:rPr lang="en-US" sz="1100" baseline="0" dirty="0" smtClean="0">
                <a:latin typeface="Arial"/>
                <a:ea typeface="Arial"/>
                <a:cs typeface="Arial"/>
                <a:sym typeface="Arial"/>
              </a:rPr>
              <a:t> the goals for Grades K – 2, before I move on to a specific grade.</a:t>
            </a:r>
            <a:endParaRPr sz="1100" dirty="0">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p:txBody>
      </p:sp>
      <p:sp>
        <p:nvSpPr>
          <p:cNvPr id="153" name="Shape 153"/>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234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1" u="none" strike="noStrike" cap="none" dirty="0" smtClean="0">
                <a:solidFill>
                  <a:schemeClr val="dk1"/>
                </a:solidFill>
                <a:latin typeface="Calibri"/>
                <a:ea typeface="Calibri"/>
                <a:cs typeface="Calibri"/>
                <a:sym typeface="Calibri"/>
              </a:rPr>
              <a:t>Ashley</a:t>
            </a: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Calibri"/>
                <a:ea typeface="Calibri"/>
                <a:cs typeface="Calibri"/>
                <a:sym typeface="Calibri"/>
              </a:rPr>
              <a:t>After </a:t>
            </a:r>
            <a:r>
              <a:rPr lang="en-US" sz="1100" b="0" i="0" u="none" strike="noStrike" cap="none" dirty="0">
                <a:solidFill>
                  <a:schemeClr val="dk1"/>
                </a:solidFill>
                <a:latin typeface="Calibri"/>
                <a:ea typeface="Calibri"/>
                <a:cs typeface="Calibri"/>
                <a:sym typeface="Calibri"/>
              </a:rPr>
              <a:t>the grade-band overview, we see each grade-level overview.  In each grade-level overview, we see the </a:t>
            </a:r>
            <a:r>
              <a:rPr lang="en-US" sz="1100" b="0" i="0" u="none" strike="noStrike" cap="none" dirty="0" smtClean="0">
                <a:solidFill>
                  <a:schemeClr val="dk1"/>
                </a:solidFill>
                <a:latin typeface="Calibri"/>
                <a:ea typeface="Calibri"/>
                <a:cs typeface="Calibri"/>
                <a:sym typeface="Calibri"/>
              </a:rPr>
              <a:t>strands </a:t>
            </a:r>
            <a:r>
              <a:rPr lang="en-US" sz="1100" b="0" i="0" u="none" strike="noStrike" cap="none" dirty="0">
                <a:solidFill>
                  <a:schemeClr val="dk1"/>
                </a:solidFill>
                <a:latin typeface="Calibri"/>
                <a:ea typeface="Calibri"/>
                <a:cs typeface="Calibri"/>
                <a:sym typeface="Calibri"/>
              </a:rPr>
              <a:t>along with the topics </a:t>
            </a:r>
            <a:r>
              <a:rPr lang="en-US" sz="1100" b="0" i="0" u="none" strike="noStrike" cap="none" dirty="0" smtClean="0">
                <a:solidFill>
                  <a:schemeClr val="dk1"/>
                </a:solidFill>
                <a:latin typeface="Calibri"/>
                <a:ea typeface="Calibri"/>
                <a:cs typeface="Calibri"/>
                <a:sym typeface="Calibri"/>
              </a:rPr>
              <a:t>which group the related </a:t>
            </a:r>
            <a:r>
              <a:rPr lang="en-US" sz="1100" b="0" i="0" u="none" strike="noStrike" cap="none" dirty="0">
                <a:solidFill>
                  <a:schemeClr val="dk1"/>
                </a:solidFill>
                <a:latin typeface="Calibri"/>
                <a:ea typeface="Calibri"/>
                <a:cs typeface="Calibri"/>
                <a:sym typeface="Calibri"/>
              </a:rPr>
              <a:t>content standards.  Notice on each grade-level overview, the recurring standards are listed</a:t>
            </a:r>
            <a:r>
              <a:rPr lang="en-US" sz="1100" b="0" i="0" u="none" strike="noStrike" cap="none" dirty="0" smtClean="0">
                <a:solidFill>
                  <a:schemeClr val="dk1"/>
                </a:solidFill>
                <a:latin typeface="Calibri"/>
                <a:ea typeface="Calibri"/>
                <a:cs typeface="Calibri"/>
                <a:sym typeface="Calibri"/>
              </a:rPr>
              <a:t>.  On this slide, we</a:t>
            </a:r>
            <a:r>
              <a:rPr lang="en-US" sz="1100" b="0" i="0" u="none" strike="noStrike" cap="none" baseline="0" dirty="0" smtClean="0">
                <a:solidFill>
                  <a:schemeClr val="dk1"/>
                </a:solidFill>
                <a:latin typeface="Calibri"/>
                <a:ea typeface="Calibri"/>
                <a:cs typeface="Calibri"/>
                <a:sym typeface="Calibri"/>
              </a:rPr>
              <a:t> see the Kindergarten Overview as an example.  </a:t>
            </a:r>
            <a:r>
              <a:rPr lang="en-US" sz="1100" b="0" i="1" u="none" strike="noStrike" cap="none" baseline="0" dirty="0" smtClean="0">
                <a:solidFill>
                  <a:schemeClr val="dk1"/>
                </a:solidFill>
                <a:latin typeface="Calibri"/>
                <a:ea typeface="Calibri"/>
                <a:cs typeface="Calibri"/>
                <a:sym typeface="Calibri"/>
              </a:rPr>
              <a:t>Point out the Content Standard Strands:</a:t>
            </a:r>
          </a:p>
          <a:p>
            <a:pPr marL="0" marR="0" lvl="0" indent="0" algn="l" rtl="0">
              <a:lnSpc>
                <a:spcPct val="100000"/>
              </a:lnSpc>
              <a:spcBef>
                <a:spcPts val="0"/>
              </a:spcBef>
              <a:spcAft>
                <a:spcPts val="0"/>
              </a:spcAft>
              <a:buClr>
                <a:schemeClr val="dk1"/>
              </a:buClr>
              <a:buSzPts val="1100"/>
              <a:buFont typeface="Arial"/>
              <a:buNone/>
            </a:pPr>
            <a:r>
              <a:rPr lang="en-US" sz="1100" b="0" i="1" u="none" strike="noStrike" cap="none" baseline="0" dirty="0" smtClean="0">
                <a:solidFill>
                  <a:schemeClr val="dk1"/>
                </a:solidFill>
                <a:latin typeface="Calibri"/>
                <a:cs typeface="Calibri"/>
                <a:sym typeface="Calibri"/>
              </a:rPr>
              <a:t>Computational Thinker, Citizen of a Digital Culture, Global Collaborator, Computing Analyst, and Innovative Designer.  Then, the topics under each Strand.  Questions that help define and describe the topics are:</a:t>
            </a:r>
          </a:p>
          <a:p>
            <a:pPr marL="0" marR="0" lvl="0" indent="0" algn="l" rtl="0">
              <a:lnSpc>
                <a:spcPct val="100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Calibri"/>
                <a:ea typeface="Calibri"/>
                <a:cs typeface="Calibri"/>
                <a:sym typeface="Calibri"/>
              </a:rPr>
              <a:t>Computational Thinker</a:t>
            </a:r>
            <a:endParaRPr lang="en-US" sz="1100" dirty="0" smtClean="0"/>
          </a:p>
          <a:p>
            <a:pPr marL="0" marR="0" lvl="0" indent="0" algn="l" rtl="0">
              <a:lnSpc>
                <a:spcPct val="100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Calibri"/>
                <a:ea typeface="Calibri"/>
                <a:cs typeface="Calibri"/>
                <a:sym typeface="Calibri"/>
              </a:rPr>
              <a:t>Abstraction- </a:t>
            </a:r>
            <a:r>
              <a:rPr lang="en-US" sz="1100" b="0" i="0" u="none" strike="noStrike" cap="none" dirty="0" smtClean="0">
                <a:solidFill>
                  <a:schemeClr val="dk1"/>
                </a:solidFill>
                <a:latin typeface="Calibri"/>
                <a:ea typeface="Calibri"/>
                <a:cs typeface="Calibri"/>
                <a:sym typeface="Calibri"/>
              </a:rPr>
              <a:t>What are some ways that we can organize information to make it more useful?</a:t>
            </a:r>
            <a:endParaRPr lang="en-US" sz="1100" dirty="0" smtClean="0"/>
          </a:p>
          <a:p>
            <a:pPr marL="0" marR="0" lvl="0" indent="0" algn="l" rtl="0">
              <a:lnSpc>
                <a:spcPct val="100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Calibri"/>
                <a:ea typeface="Calibri"/>
                <a:cs typeface="Calibri"/>
                <a:sym typeface="Calibri"/>
              </a:rPr>
              <a:t>Algorithms </a:t>
            </a:r>
            <a:r>
              <a:rPr lang="en-US" sz="1100" b="0" i="0" u="none" strike="noStrike" cap="none" dirty="0" smtClean="0">
                <a:solidFill>
                  <a:schemeClr val="dk1"/>
                </a:solidFill>
                <a:latin typeface="Calibri"/>
                <a:ea typeface="Calibri"/>
                <a:cs typeface="Calibri"/>
                <a:sym typeface="Calibri"/>
              </a:rPr>
              <a:t>- What is a sequence?</a:t>
            </a:r>
            <a:endParaRPr lang="en-US" sz="1100" dirty="0" smtClean="0"/>
          </a:p>
          <a:p>
            <a:pPr marL="0" marR="0" lvl="0" indent="0" algn="l" rtl="0">
              <a:lnSpc>
                <a:spcPct val="100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Calibri"/>
                <a:ea typeface="Calibri"/>
                <a:cs typeface="Calibri"/>
                <a:sym typeface="Calibri"/>
              </a:rPr>
              <a:t>Programming and Development - </a:t>
            </a:r>
            <a:r>
              <a:rPr lang="en-US" sz="1100" b="0" i="0" u="none" strike="noStrike" cap="none" dirty="0" smtClean="0">
                <a:solidFill>
                  <a:schemeClr val="dk1"/>
                </a:solidFill>
                <a:latin typeface="Calibri"/>
                <a:ea typeface="Calibri"/>
                <a:cs typeface="Calibri"/>
                <a:sym typeface="Calibri"/>
              </a:rPr>
              <a:t>What is programming? What is a bug?</a:t>
            </a:r>
          </a:p>
          <a:p>
            <a:pPr marL="0" marR="0" lvl="0" indent="0" algn="l" rtl="0">
              <a:lnSpc>
                <a:spcPct val="100000"/>
              </a:lnSpc>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Citizens of a Digital Culture</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Safety, Privacy and Security - </a:t>
            </a:r>
            <a:r>
              <a:rPr lang="en-US" sz="1100" b="0" i="0" u="none" strike="noStrike" cap="none" dirty="0" smtClean="0">
                <a:solidFill>
                  <a:schemeClr val="dk1"/>
                </a:solidFill>
                <a:latin typeface="Calibri"/>
                <a:ea typeface="Calibri"/>
                <a:cs typeface="Calibri"/>
                <a:sym typeface="Calibri"/>
              </a:rPr>
              <a:t>How can you stay safe online? Why is it important to keep your information private? What are passwords and how are they used?</a:t>
            </a:r>
            <a:r>
              <a:rPr lang="en-US" sz="1100" b="1" i="0" u="none" strike="noStrike" cap="none" dirty="0" smtClean="0">
                <a:solidFill>
                  <a:schemeClr val="dk1"/>
                </a:solidFill>
                <a:latin typeface="Calibri"/>
                <a:ea typeface="Calibri"/>
                <a:cs typeface="Calibri"/>
                <a:sym typeface="Calibri"/>
              </a:rPr>
              <a:t/>
            </a:r>
            <a:br>
              <a:rPr lang="en-US" sz="1100" b="1" i="0" u="none" strike="noStrike" cap="none" dirty="0" smtClean="0">
                <a:solidFill>
                  <a:schemeClr val="dk1"/>
                </a:solidFill>
                <a:latin typeface="Calibri"/>
                <a:ea typeface="Calibri"/>
                <a:cs typeface="Calibri"/>
                <a:sym typeface="Calibri"/>
              </a:rPr>
            </a:br>
            <a:r>
              <a:rPr lang="en-US" sz="1100" b="1" i="0" u="none" strike="noStrike" cap="none" dirty="0" smtClean="0">
                <a:solidFill>
                  <a:schemeClr val="dk1"/>
                </a:solidFill>
                <a:latin typeface="Calibri"/>
                <a:ea typeface="Calibri"/>
                <a:cs typeface="Calibri"/>
                <a:sym typeface="Calibri"/>
              </a:rPr>
              <a:t>Legal and Ethical Behavior </a:t>
            </a:r>
            <a:r>
              <a:rPr lang="en-US" sz="1100" b="0" i="0" u="none" strike="noStrike" cap="none" dirty="0" smtClean="0">
                <a:solidFill>
                  <a:schemeClr val="dk1"/>
                </a:solidFill>
                <a:latin typeface="Calibri"/>
                <a:ea typeface="Calibri"/>
                <a:cs typeface="Calibri"/>
                <a:sym typeface="Calibri"/>
              </a:rPr>
              <a:t>- Can you copy what someone on the internet writes? What is appropriate online behavior?</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Digital Identity - </a:t>
            </a:r>
            <a:r>
              <a:rPr lang="en-US" sz="1100" b="0" i="0" u="none" strike="noStrike" cap="none" dirty="0" smtClean="0">
                <a:solidFill>
                  <a:schemeClr val="dk1"/>
                </a:solidFill>
                <a:latin typeface="Calibri"/>
                <a:ea typeface="Calibri"/>
                <a:cs typeface="Calibri"/>
                <a:sym typeface="Calibri"/>
              </a:rPr>
              <a:t>What is a digital identity? Who has one?</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Impact of Computing - </a:t>
            </a:r>
            <a:r>
              <a:rPr lang="en-US" sz="1100" b="0" i="0" u="none" strike="noStrike" cap="none" dirty="0" smtClean="0">
                <a:solidFill>
                  <a:schemeClr val="dk1"/>
                </a:solidFill>
                <a:latin typeface="Calibri"/>
                <a:ea typeface="Calibri"/>
                <a:cs typeface="Calibri"/>
                <a:sym typeface="Calibri"/>
              </a:rPr>
              <a:t>How does technology make certain tasks easier? How do computing devices impact people’s lives?</a:t>
            </a:r>
          </a:p>
          <a:p>
            <a:pPr marL="0" marR="0" lvl="0" indent="0" algn="l" rtl="0">
              <a:lnSpc>
                <a:spcPct val="100000"/>
              </a:lnSpc>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Global Collaborator</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Communication- </a:t>
            </a:r>
            <a:r>
              <a:rPr lang="en-US" sz="1100" b="0" i="0" u="none" strike="noStrike" cap="none" dirty="0" smtClean="0">
                <a:solidFill>
                  <a:schemeClr val="dk1"/>
                </a:solidFill>
                <a:latin typeface="Calibri"/>
                <a:ea typeface="Calibri"/>
                <a:cs typeface="Calibri"/>
                <a:sym typeface="Calibri"/>
              </a:rPr>
              <a:t>How can we use digital tools to communicate with others locally and globally?</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Digital Tools </a:t>
            </a:r>
            <a:r>
              <a:rPr lang="en-US" sz="1100" b="0" i="0" u="none" strike="noStrike" cap="none" dirty="0" smtClean="0">
                <a:solidFill>
                  <a:schemeClr val="dk1"/>
                </a:solidFill>
                <a:latin typeface="Calibri"/>
                <a:ea typeface="Calibri"/>
                <a:cs typeface="Calibri"/>
                <a:sym typeface="Calibri"/>
              </a:rPr>
              <a:t>- How can we use digital tools to collaborate with others? What tools are needed to effectively complete a certain task? What is the proper way to type on a keyboard?</a:t>
            </a:r>
            <a:endParaRPr lang="en-US" sz="1100" dirty="0" smtClean="0"/>
          </a:p>
          <a:p>
            <a:pPr marL="0" marR="0" lvl="0" indent="0" algn="l" rtl="0">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Collaborative Research - </a:t>
            </a:r>
            <a:r>
              <a:rPr lang="en-US" sz="1100" b="0" i="0" u="none" strike="noStrike" cap="none" dirty="0" smtClean="0">
                <a:solidFill>
                  <a:schemeClr val="dk1"/>
                </a:solidFill>
                <a:latin typeface="Calibri"/>
                <a:ea typeface="Calibri"/>
                <a:cs typeface="Calibri"/>
                <a:sym typeface="Calibri"/>
              </a:rPr>
              <a:t>How do other people address issues? How may authorities and experts be consulted to address common problems? What are ways we can connect with others to create something?</a:t>
            </a:r>
          </a:p>
          <a:p>
            <a:pPr marL="0" marR="0" lvl="0" indent="0" algn="l" rtl="0">
              <a:lnSpc>
                <a:spcPct val="100000"/>
              </a:lnSpc>
              <a:spcBef>
                <a:spcPts val="0"/>
              </a:spcBef>
              <a:spcAft>
                <a:spcPts val="0"/>
              </a:spcAft>
              <a:buClr>
                <a:schemeClr val="dk1"/>
              </a:buClr>
              <a:buSzPts val="1400"/>
              <a:buFont typeface="Calibri"/>
              <a:buNone/>
            </a:pPr>
            <a:r>
              <a:rPr lang="en-US" sz="1800" b="1" i="0" u="none" strike="noStrike" cap="none" dirty="0" smtClean="0">
                <a:solidFill>
                  <a:schemeClr val="dk1"/>
                </a:solidFill>
                <a:latin typeface="Calibri"/>
                <a:ea typeface="Calibri"/>
                <a:cs typeface="Calibri"/>
                <a:sym typeface="Calibri"/>
              </a:rPr>
              <a:t>Computing Analyst</a:t>
            </a:r>
            <a:endParaRPr lang="en-US" sz="1100" dirty="0" smtClean="0"/>
          </a:p>
          <a:p>
            <a:pPr marL="0" marR="0" lvl="0" indent="0" algn="l" rtl="0">
              <a:lnSpc>
                <a:spcPct val="100000"/>
              </a:lnSpc>
              <a:spcBef>
                <a:spcPts val="0"/>
              </a:spcBef>
              <a:spcAft>
                <a:spcPts val="0"/>
              </a:spcAft>
              <a:buClr>
                <a:schemeClr val="dk1"/>
              </a:buClr>
              <a:buSzPts val="1400"/>
              <a:buFont typeface="Calibri"/>
              <a:buNone/>
            </a:pPr>
            <a:r>
              <a:rPr lang="en-US" sz="1100" b="1" i="0" u="none" strike="noStrike" cap="none" dirty="0" smtClean="0">
                <a:solidFill>
                  <a:schemeClr val="dk1"/>
                </a:solidFill>
                <a:latin typeface="Calibri"/>
                <a:ea typeface="Calibri"/>
                <a:cs typeface="Calibri"/>
                <a:sym typeface="Calibri"/>
              </a:rPr>
              <a:t>Data - </a:t>
            </a:r>
            <a:r>
              <a:rPr lang="en-US" sz="1100" b="0" i="0" u="none" strike="noStrike" cap="none" dirty="0" smtClean="0">
                <a:solidFill>
                  <a:schemeClr val="dk1"/>
                </a:solidFill>
                <a:latin typeface="Calibri"/>
                <a:ea typeface="Calibri"/>
                <a:cs typeface="Calibri"/>
                <a:sym typeface="Calibri"/>
              </a:rPr>
              <a:t>What is data and how do we collect it? How can data be organized? How is data saved digitally?</a:t>
            </a:r>
            <a:br>
              <a:rPr lang="en-US" sz="1100" b="0" i="0" u="none" strike="noStrike" cap="none" dirty="0" smtClean="0">
                <a:solidFill>
                  <a:schemeClr val="dk1"/>
                </a:solidFill>
                <a:latin typeface="Calibri"/>
                <a:ea typeface="Calibri"/>
                <a:cs typeface="Calibri"/>
                <a:sym typeface="Calibri"/>
              </a:rPr>
            </a:br>
            <a:r>
              <a:rPr lang="en-US" sz="1100" b="1" i="0" u="none" strike="noStrike" cap="none" dirty="0" smtClean="0">
                <a:solidFill>
                  <a:schemeClr val="dk1"/>
                </a:solidFill>
                <a:latin typeface="Calibri"/>
                <a:ea typeface="Calibri"/>
                <a:cs typeface="Calibri"/>
                <a:sym typeface="Calibri"/>
              </a:rPr>
              <a:t>Systems </a:t>
            </a:r>
            <a:r>
              <a:rPr lang="en-US" sz="1100" b="0" i="0" u="none" strike="noStrike" cap="none" dirty="0" smtClean="0">
                <a:solidFill>
                  <a:schemeClr val="dk1"/>
                </a:solidFill>
                <a:latin typeface="Calibri"/>
                <a:ea typeface="Calibri"/>
                <a:cs typeface="Calibri"/>
                <a:sym typeface="Calibri"/>
              </a:rPr>
              <a:t>- What are the different operating systems on digital devices? How are they different?</a:t>
            </a:r>
            <a:endParaRPr lang="en-US" sz="1100" dirty="0" smtClean="0"/>
          </a:p>
          <a:p>
            <a:pPr marL="0" marR="0" lvl="0" indent="0" algn="l" rtl="0">
              <a:spcBef>
                <a:spcPts val="0"/>
              </a:spcBef>
              <a:spcAft>
                <a:spcPts val="0"/>
              </a:spcAft>
              <a:buClr>
                <a:schemeClr val="dk1"/>
              </a:buClr>
              <a:buSzPts val="1400"/>
              <a:buFont typeface="Calibri"/>
              <a:buNone/>
            </a:pPr>
            <a:endParaRPr lang="en-US" sz="11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100" i="1" dirty="0"/>
          </a:p>
        </p:txBody>
      </p:sp>
      <p:sp>
        <p:nvSpPr>
          <p:cNvPr id="160" name="Shape 160"/>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5740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Ashley</a:t>
            </a:r>
          </a:p>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Within </a:t>
            </a:r>
            <a:r>
              <a:rPr lang="en-US" sz="1200" b="0" i="0" u="none" strike="noStrike" cap="none" dirty="0">
                <a:solidFill>
                  <a:schemeClr val="dk1"/>
                </a:solidFill>
                <a:latin typeface="Calibri"/>
                <a:ea typeface="Calibri"/>
                <a:cs typeface="Calibri"/>
                <a:sym typeface="Calibri"/>
              </a:rPr>
              <a:t>each grade, you will see the content standard </a:t>
            </a:r>
            <a:r>
              <a:rPr lang="en-US" sz="1200" b="0" i="0" u="none" strike="noStrike" cap="none" dirty="0" smtClean="0">
                <a:solidFill>
                  <a:schemeClr val="dk1"/>
                </a:solidFill>
                <a:latin typeface="Calibri"/>
                <a:ea typeface="Calibri"/>
                <a:cs typeface="Calibri"/>
                <a:sym typeface="Calibri"/>
              </a:rPr>
              <a:t>strand.  Under the strand, </a:t>
            </a:r>
            <a:r>
              <a:rPr lang="en-US" sz="1200" b="0" i="0" u="none" strike="noStrike" cap="none" dirty="0">
                <a:solidFill>
                  <a:schemeClr val="dk1"/>
                </a:solidFill>
                <a:latin typeface="Calibri"/>
                <a:ea typeface="Calibri"/>
                <a:cs typeface="Calibri"/>
                <a:sym typeface="Calibri"/>
              </a:rPr>
              <a:t>the topics </a:t>
            </a:r>
            <a:r>
              <a:rPr lang="en-US" sz="1200" b="0" i="0" u="none" strike="noStrike" cap="none" dirty="0" smtClean="0">
                <a:solidFill>
                  <a:schemeClr val="dk1"/>
                </a:solidFill>
                <a:latin typeface="Calibri"/>
                <a:ea typeface="Calibri"/>
                <a:cs typeface="Calibri"/>
                <a:sym typeface="Calibri"/>
              </a:rPr>
              <a:t>that</a:t>
            </a:r>
            <a:r>
              <a:rPr lang="en-US" sz="1200" b="0" i="0" u="none" strike="noStrike" cap="none" baseline="0" dirty="0" smtClean="0">
                <a:solidFill>
                  <a:schemeClr val="dk1"/>
                </a:solidFill>
                <a:latin typeface="Calibri"/>
                <a:ea typeface="Calibri"/>
                <a:cs typeface="Calibri"/>
                <a:sym typeface="Calibri"/>
              </a:rPr>
              <a:t> relate to that strand are listed.  Then, under the topics,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content </a:t>
            </a:r>
            <a:r>
              <a:rPr lang="en-US" sz="1200" b="0" i="0" u="none" strike="noStrike" cap="none" dirty="0" smtClean="0">
                <a:solidFill>
                  <a:schemeClr val="dk1"/>
                </a:solidFill>
                <a:latin typeface="Calibri"/>
                <a:ea typeface="Calibri"/>
                <a:cs typeface="Calibri"/>
                <a:sym typeface="Calibri"/>
              </a:rPr>
              <a:t>standards</a:t>
            </a:r>
            <a:r>
              <a:rPr lang="en-US" sz="1200" b="0" i="0" u="none" strike="noStrike" cap="none" baseline="0" dirty="0" smtClean="0">
                <a:solidFill>
                  <a:schemeClr val="dk1"/>
                </a:solidFill>
                <a:latin typeface="Calibri"/>
                <a:ea typeface="Calibri"/>
                <a:cs typeface="Calibri"/>
                <a:sym typeface="Calibri"/>
              </a:rPr>
              <a:t> which relate to that topic, are numbered</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Notice, in Grade 1, Computational Thinker is </a:t>
            </a:r>
            <a:r>
              <a:rPr lang="en-US" sz="1200" b="0" i="0" u="none" strike="noStrike" cap="none" dirty="0" smtClean="0">
                <a:solidFill>
                  <a:schemeClr val="dk1"/>
                </a:solidFill>
                <a:latin typeface="Calibri"/>
                <a:ea typeface="Calibri"/>
                <a:cs typeface="Calibri"/>
                <a:sym typeface="Calibri"/>
              </a:rPr>
              <a:t>the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strand, </a:t>
            </a:r>
            <a:r>
              <a:rPr lang="en-US" sz="1200" b="0" i="0" u="none" strike="noStrike" cap="none" dirty="0">
                <a:solidFill>
                  <a:schemeClr val="dk1"/>
                </a:solidFill>
                <a:latin typeface="Calibri"/>
                <a:ea typeface="Calibri"/>
                <a:cs typeface="Calibri"/>
                <a:sym typeface="Calibri"/>
              </a:rPr>
              <a:t>the first topic is Abstraction and content standard 1 is listed. </a:t>
            </a:r>
            <a:r>
              <a:rPr lang="en-US" sz="1200" b="0" i="0" u="none" strike="noStrike" cap="none" dirty="0" smtClean="0">
                <a:solidFill>
                  <a:schemeClr val="dk1"/>
                </a:solidFill>
                <a:latin typeface="Calibri"/>
                <a:ea typeface="Calibri"/>
                <a:cs typeface="Calibri"/>
                <a:sym typeface="Calibri"/>
              </a:rPr>
              <a:t>Words </a:t>
            </a:r>
            <a:r>
              <a:rPr lang="en-US" sz="1200" b="0" i="0" u="none" strike="noStrike" cap="none" dirty="0">
                <a:solidFill>
                  <a:schemeClr val="dk1"/>
                </a:solidFill>
                <a:latin typeface="Calibri"/>
                <a:ea typeface="Calibri"/>
                <a:cs typeface="Calibri"/>
                <a:sym typeface="Calibri"/>
              </a:rPr>
              <a:t>that are listed in the glossary are underlined. </a:t>
            </a:r>
            <a:endParaRPr lang="en-US" sz="1200" b="0" i="0" u="none" strike="noStrike" cap="none" dirty="0" smtClean="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400"/>
              <a:buFont typeface="Calibri"/>
              <a:buNone/>
            </a:pPr>
            <a:endParaRPr lang="en-US" sz="1200" b="0" i="0" u="none" strike="noStrike" cap="none" dirty="0" smtClean="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25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284709"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Ashley</a:t>
            </a:r>
          </a:p>
          <a:p>
            <a:pPr marL="0" marR="284709"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Just like the grade-band</a:t>
            </a:r>
            <a:r>
              <a:rPr lang="en-US" sz="1100" b="0" i="0" u="none" strike="noStrike" cap="none" baseline="0" dirty="0" smtClean="0">
                <a:solidFill>
                  <a:schemeClr val="dk1"/>
                </a:solidFill>
                <a:latin typeface="Arial"/>
                <a:ea typeface="Arial"/>
                <a:cs typeface="Arial"/>
                <a:sym typeface="Arial"/>
              </a:rPr>
              <a:t> overview for</a:t>
            </a:r>
            <a:r>
              <a:rPr lang="en-US" sz="1100" b="0" i="0" u="none" strike="noStrike" cap="none" dirty="0" smtClean="0">
                <a:solidFill>
                  <a:schemeClr val="dk1"/>
                </a:solidFill>
                <a:latin typeface="Arial"/>
                <a:ea typeface="Arial"/>
                <a:cs typeface="Arial"/>
                <a:sym typeface="Arial"/>
              </a:rPr>
              <a:t> Grades K – 2, the</a:t>
            </a:r>
            <a:r>
              <a:rPr lang="en-US" sz="1100" b="0" i="0" u="none" strike="noStrike" cap="none" baseline="0" dirty="0" smtClean="0">
                <a:solidFill>
                  <a:schemeClr val="dk1"/>
                </a:solidFill>
                <a:latin typeface="Arial"/>
                <a:ea typeface="Arial"/>
                <a:cs typeface="Arial"/>
                <a:sym typeface="Arial"/>
              </a:rPr>
              <a:t> grade-band overview for Grades 3 – 5 contains the learning goals for Grades 3 – 5.  In</a:t>
            </a:r>
            <a:r>
              <a:rPr lang="en-US" sz="1100" b="0" i="0" u="none" strike="noStrike" cap="none" dirty="0" smtClean="0">
                <a:solidFill>
                  <a:schemeClr val="dk1"/>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Grades 3-5, students explore diverse computing devices and digital tools while developing their problem-solving and computational thinking skills. These skills are necessary across the curriculum. Third- through fifth- grade students are able to engage in learning in ways that are methodical and imaginative. Students’ capabilities as problem solvers, innovators, and creators build on their K–2 experiences.</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When these learning goals are mastered in a student-centered environment, students will become proficient global citizens who are able to deal with a rapidly changing world. Alabama’s students will be able to solve both intermediate and complex problems and find desirable solutions for both local and global issues. The design thinking process will allow students to use logic, intuition, imagination, and systematic reasoning to explore what could be and create innovative solutions that benefit themselves and others</a:t>
            </a:r>
            <a:r>
              <a:rPr lang="en-US" sz="1100" b="0" i="0" u="none" strike="noStrike" cap="none" dirty="0" smtClean="0">
                <a:solidFill>
                  <a:schemeClr val="dk1"/>
                </a:solidFill>
                <a:latin typeface="Arial"/>
                <a:ea typeface="Arial"/>
                <a:cs typeface="Arial"/>
                <a:sym typeface="Arial"/>
              </a:rPr>
              <a:t>.</a:t>
            </a:r>
          </a:p>
          <a:p>
            <a:pPr marL="0" marR="284709"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Arial"/>
                <a:sym typeface="Arial"/>
              </a:rPr>
              <a:t>Before</a:t>
            </a:r>
            <a:r>
              <a:rPr lang="en-US" sz="1100" b="0" i="0" u="none" strike="noStrike" cap="none" baseline="0" dirty="0" smtClean="0">
                <a:solidFill>
                  <a:schemeClr val="dk1"/>
                </a:solidFill>
                <a:latin typeface="Arial"/>
                <a:ea typeface="Calibri"/>
                <a:cs typeface="Arial"/>
                <a:sym typeface="Arial"/>
              </a:rPr>
              <a:t> we examine an overview of a grade, read this slide which contains the learning goals for Grades 3 – 5.</a:t>
            </a:r>
            <a:endParaRPr sz="1100" b="0" i="0" u="none" strike="noStrike" cap="none" dirty="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26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0" y="4473893"/>
            <a:ext cx="5608200" cy="36606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Ashley</a:t>
            </a: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Again, just like Grades K – 2,</a:t>
            </a:r>
            <a:r>
              <a:rPr lang="en-US" sz="1200" b="0" i="0" u="none" strike="noStrike" cap="none" baseline="0" dirty="0" smtClean="0">
                <a:solidFill>
                  <a:schemeClr val="dk1"/>
                </a:solidFill>
                <a:latin typeface="Calibri"/>
                <a:ea typeface="Calibri"/>
                <a:cs typeface="Calibri"/>
                <a:sym typeface="Calibri"/>
              </a:rPr>
              <a:t> a</a:t>
            </a:r>
            <a:r>
              <a:rPr lang="en-US" sz="1200" b="0" i="0" u="none" strike="noStrike" cap="none" dirty="0" smtClean="0">
                <a:solidFill>
                  <a:schemeClr val="dk1"/>
                </a:solidFill>
                <a:latin typeface="Calibri"/>
                <a:ea typeface="Calibri"/>
                <a:cs typeface="Calibri"/>
                <a:sym typeface="Calibri"/>
              </a:rPr>
              <a:t>fter </a:t>
            </a:r>
            <a:r>
              <a:rPr lang="en-US" sz="1200" b="0" i="0" u="none" strike="noStrike" cap="none" dirty="0">
                <a:solidFill>
                  <a:schemeClr val="dk1"/>
                </a:solidFill>
                <a:latin typeface="Calibri"/>
                <a:ea typeface="Calibri"/>
                <a:cs typeface="Calibri"/>
                <a:sym typeface="Calibri"/>
              </a:rPr>
              <a:t>the grade-band overview, we see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grade-level overview. </a:t>
            </a:r>
            <a:r>
              <a:rPr lang="en-US" sz="1200" b="0" i="0" u="none" strike="noStrike" cap="none" dirty="0" smtClean="0">
                <a:solidFill>
                  <a:schemeClr val="dk1"/>
                </a:solidFill>
                <a:latin typeface="Calibri"/>
                <a:ea typeface="Calibri"/>
                <a:cs typeface="Calibri"/>
                <a:sym typeface="Calibri"/>
              </a:rPr>
              <a:t> This is the Grade 3 Overview.</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 Again,</a:t>
            </a:r>
            <a:r>
              <a:rPr lang="en-US" sz="1200" b="0" i="0" u="none" strike="noStrike" cap="none" baseline="0" dirty="0" smtClean="0">
                <a:solidFill>
                  <a:schemeClr val="dk1"/>
                </a:solidFill>
                <a:latin typeface="Calibri"/>
                <a:ea typeface="Calibri"/>
                <a:cs typeface="Calibri"/>
                <a:sym typeface="Calibri"/>
              </a:rPr>
              <a:t> we see the</a:t>
            </a:r>
            <a:r>
              <a:rPr lang="en-US" sz="1200" b="0" i="0" u="none" strike="noStrike" cap="none" dirty="0" smtClean="0">
                <a:solidFill>
                  <a:schemeClr val="dk1"/>
                </a:solidFill>
                <a:latin typeface="Calibri"/>
                <a:ea typeface="Calibri"/>
                <a:cs typeface="Calibri"/>
                <a:sym typeface="Calibri"/>
              </a:rPr>
              <a:t> Strands </a:t>
            </a:r>
            <a:r>
              <a:rPr lang="en-US" sz="1200" b="0" i="0" u="none" strike="noStrike" cap="none" dirty="0">
                <a:solidFill>
                  <a:schemeClr val="dk1"/>
                </a:solidFill>
                <a:latin typeface="Calibri"/>
                <a:ea typeface="Calibri"/>
                <a:cs typeface="Calibri"/>
                <a:sym typeface="Calibri"/>
              </a:rPr>
              <a:t>along with the </a:t>
            </a:r>
            <a:r>
              <a:rPr lang="en-US" sz="1200" b="0" i="0" u="none" strike="noStrike" cap="none" dirty="0" smtClean="0">
                <a:solidFill>
                  <a:schemeClr val="dk1"/>
                </a:solidFill>
                <a:latin typeface="Calibri"/>
                <a:ea typeface="Calibri"/>
                <a:cs typeface="Calibri"/>
                <a:sym typeface="Calibri"/>
              </a:rPr>
              <a:t>topics</a:t>
            </a:r>
            <a:r>
              <a:rPr lang="en-US" sz="1200" b="0" i="0" u="none" strike="noStrike" cap="none" baseline="0" dirty="0" smtClean="0">
                <a:solidFill>
                  <a:schemeClr val="dk1"/>
                </a:solidFill>
                <a:latin typeface="Calibri"/>
                <a:ea typeface="Calibri"/>
                <a:cs typeface="Calibri"/>
                <a:sym typeface="Calibri"/>
              </a:rPr>
              <a:t> that are related to those Strands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Notice on each grade-level overview, the recurring standards are listed</a:t>
            </a:r>
            <a:r>
              <a:rPr lang="en-US" sz="1200" b="0" i="0" u="none" strike="noStrike" cap="none" dirty="0" smtClean="0">
                <a:solidFill>
                  <a:schemeClr val="dk1"/>
                </a:solidFill>
                <a:latin typeface="Calibri"/>
                <a:ea typeface="Calibri"/>
                <a:cs typeface="Calibri"/>
                <a:sym typeface="Calibri"/>
              </a:rPr>
              <a:t>.</a:t>
            </a:r>
            <a:endParaRPr dirty="0"/>
          </a:p>
        </p:txBody>
      </p:sp>
      <p:sp>
        <p:nvSpPr>
          <p:cNvPr id="180" name="Shape 180"/>
          <p:cNvSpPr txBox="1">
            <a:spLocks noGrp="1"/>
          </p:cNvSpPr>
          <p:nvPr>
            <p:ph type="sldNum" idx="12"/>
          </p:nvPr>
        </p:nvSpPr>
        <p:spPr>
          <a:xfrm>
            <a:off x="3970938" y="8829967"/>
            <a:ext cx="3037800" cy="4662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057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701040" y="4473892"/>
            <a:ext cx="5608200" cy="3660600"/>
          </a:xfrm>
          <a:prstGeom prst="rect">
            <a:avLst/>
          </a:prstGeom>
          <a:noFill/>
          <a:ln>
            <a:noFill/>
          </a:ln>
        </p:spPr>
        <p:txBody>
          <a:bodyPr spcFirstLastPara="1" wrap="square" lIns="93150" tIns="93150" rIns="93150" bIns="93150" anchor="t" anchorCtr="0">
            <a:noAutofit/>
          </a:bodyPr>
          <a:lstStyle/>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Ashley</a:t>
            </a:r>
          </a:p>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After each Grade-level</a:t>
            </a:r>
            <a:r>
              <a:rPr lang="en-US" sz="1200" b="0" i="0" u="none" strike="noStrike" cap="none" baseline="0" dirty="0" smtClean="0">
                <a:solidFill>
                  <a:schemeClr val="dk1"/>
                </a:solidFill>
                <a:latin typeface="Calibri"/>
                <a:ea typeface="Calibri"/>
                <a:cs typeface="Calibri"/>
                <a:sym typeface="Calibri"/>
              </a:rPr>
              <a:t> Overview, we will see each Grade-level content standard.  For example, this is Grade 4. T</a:t>
            </a:r>
            <a:r>
              <a:rPr lang="en-US" sz="1200" b="0" i="0" u="none" strike="noStrike" cap="none" dirty="0" smtClean="0">
                <a:solidFill>
                  <a:schemeClr val="dk1"/>
                </a:solidFill>
                <a:latin typeface="Calibri"/>
                <a:ea typeface="Calibri"/>
                <a:cs typeface="Calibri"/>
                <a:sym typeface="Calibri"/>
              </a:rPr>
              <a:t>he </a:t>
            </a:r>
            <a:r>
              <a:rPr lang="en-US" sz="1200" b="0" i="0" u="none" strike="noStrike" cap="none" dirty="0">
                <a:solidFill>
                  <a:schemeClr val="dk1"/>
                </a:solidFill>
                <a:latin typeface="Calibri"/>
                <a:ea typeface="Calibri"/>
                <a:cs typeface="Calibri"/>
                <a:sym typeface="Calibri"/>
              </a:rPr>
              <a:t>content standard </a:t>
            </a:r>
            <a:r>
              <a:rPr lang="en-US" sz="1200" b="0" i="0" u="none" strike="noStrike" cap="none" dirty="0" smtClean="0">
                <a:solidFill>
                  <a:schemeClr val="dk1"/>
                </a:solidFill>
                <a:latin typeface="Calibri"/>
                <a:ea typeface="Calibri"/>
                <a:cs typeface="Calibri"/>
                <a:sym typeface="Calibri"/>
              </a:rPr>
              <a:t>strands </a:t>
            </a:r>
            <a:r>
              <a:rPr lang="en-US" sz="1200" b="0" i="0" u="none" strike="noStrike" cap="none" dirty="0">
                <a:solidFill>
                  <a:schemeClr val="dk1"/>
                </a:solidFill>
                <a:latin typeface="Calibri"/>
                <a:ea typeface="Calibri"/>
                <a:cs typeface="Calibri"/>
                <a:sym typeface="Calibri"/>
              </a:rPr>
              <a:t>and the topics listed with the content standards explained under each topic.  Notice, in Grade </a:t>
            </a:r>
            <a:r>
              <a:rPr lang="en-US" sz="1200" b="0" i="0" u="none" strike="noStrike" cap="none" dirty="0" smtClean="0">
                <a:solidFill>
                  <a:schemeClr val="dk1"/>
                </a:solidFill>
                <a:latin typeface="Calibri"/>
                <a:ea typeface="Calibri"/>
                <a:cs typeface="Calibri"/>
                <a:sym typeface="Calibri"/>
              </a:rPr>
              <a:t>4, </a:t>
            </a:r>
            <a:r>
              <a:rPr lang="en-US" sz="1200" b="0" i="0" u="none" strike="noStrike" cap="none" dirty="0">
                <a:solidFill>
                  <a:schemeClr val="dk1"/>
                </a:solidFill>
                <a:latin typeface="Calibri"/>
                <a:ea typeface="Calibri"/>
                <a:cs typeface="Calibri"/>
                <a:sym typeface="Calibri"/>
              </a:rPr>
              <a:t>Computational Thinker is the </a:t>
            </a:r>
            <a:r>
              <a:rPr lang="en-US" sz="1200" b="0" i="0" u="none" strike="noStrike" cap="none" dirty="0" smtClean="0">
                <a:solidFill>
                  <a:schemeClr val="dk1"/>
                </a:solidFill>
                <a:latin typeface="Calibri"/>
                <a:ea typeface="Calibri"/>
                <a:cs typeface="Calibri"/>
                <a:sym typeface="Calibri"/>
              </a:rPr>
              <a:t>strand, </a:t>
            </a:r>
            <a:r>
              <a:rPr lang="en-US" sz="1200" b="0" i="0" u="none" strike="noStrike" cap="none" dirty="0">
                <a:solidFill>
                  <a:schemeClr val="dk1"/>
                </a:solidFill>
                <a:latin typeface="Calibri"/>
                <a:ea typeface="Calibri"/>
                <a:cs typeface="Calibri"/>
                <a:sym typeface="Calibri"/>
              </a:rPr>
              <a:t>the first topic is Abstraction and content standard 1 is listed. </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Words </a:t>
            </a:r>
            <a:r>
              <a:rPr lang="en-US" sz="1200" b="0" i="0" u="none" strike="noStrike" cap="none" dirty="0">
                <a:solidFill>
                  <a:schemeClr val="dk1"/>
                </a:solidFill>
                <a:latin typeface="Calibri"/>
                <a:ea typeface="Calibri"/>
                <a:cs typeface="Calibri"/>
                <a:sym typeface="Calibri"/>
              </a:rPr>
              <a:t>that are listed in the glossary are underlined. </a:t>
            </a:r>
            <a:r>
              <a:rPr lang="en-US" sz="1200" b="0" i="0" u="none" strike="noStrike" cap="none" dirty="0" smtClean="0">
                <a:solidFill>
                  <a:schemeClr val="dk1"/>
                </a:solidFill>
                <a:latin typeface="Calibri"/>
                <a:ea typeface="Calibri"/>
                <a:cs typeface="Calibri"/>
                <a:sym typeface="Calibri"/>
              </a:rPr>
              <a:t> To explain the organization of the 6 -12 standards, I am going to turn the presentation back</a:t>
            </a:r>
            <a:r>
              <a:rPr lang="en-US" sz="1200" b="0" i="0" u="none" strike="noStrike" cap="none" baseline="0" dirty="0" smtClean="0">
                <a:solidFill>
                  <a:schemeClr val="dk1"/>
                </a:solidFill>
                <a:latin typeface="Calibri"/>
                <a:ea typeface="Calibri"/>
                <a:cs typeface="Calibri"/>
                <a:sym typeface="Calibri"/>
              </a:rPr>
              <a:t> over to Mark.</a:t>
            </a:r>
            <a:endParaRPr sz="1200" b="0" i="0" u="none" strike="noStrike" cap="none" dirty="0">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9226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rtl="0">
              <a:lnSpc>
                <a:spcPct val="115000"/>
              </a:lnSpc>
              <a:spcBef>
                <a:spcPts val="0"/>
              </a:spcBef>
              <a:spcAft>
                <a:spcPts val="0"/>
              </a:spcAft>
              <a:buClr>
                <a:schemeClr val="dk1"/>
              </a:buClr>
              <a:buSzPts val="1400"/>
              <a:buFont typeface="Arial"/>
              <a:buNone/>
            </a:pPr>
            <a:r>
              <a:rPr lang="en-US" sz="1100" b="0" i="0" u="none" strike="noStrike" cap="none" dirty="0" smtClean="0">
                <a:solidFill>
                  <a:schemeClr val="dk1"/>
                </a:solidFill>
                <a:latin typeface="Arial"/>
                <a:ea typeface="Arial"/>
                <a:cs typeface="Arial"/>
                <a:sym typeface="Arial"/>
              </a:rPr>
              <a:t>Mark</a:t>
            </a:r>
          </a:p>
          <a:p>
            <a:pPr marL="0" marR="0" lvl="0" indent="0" algn="l" rtl="0">
              <a:lnSpc>
                <a:spcPct val="115000"/>
              </a:lnSpc>
              <a:spcBef>
                <a:spcPts val="0"/>
              </a:spcBef>
              <a:spcAft>
                <a:spcPts val="0"/>
              </a:spcAft>
              <a:buClr>
                <a:schemeClr val="dk1"/>
              </a:buClr>
              <a:buSzPts val="1400"/>
              <a:buFont typeface="Arial"/>
              <a:buNone/>
            </a:pPr>
            <a:r>
              <a:rPr lang="en-US" sz="1100" b="0" i="0" u="none" strike="noStrike" cap="none" dirty="0" smtClean="0">
                <a:solidFill>
                  <a:schemeClr val="dk1"/>
                </a:solidFill>
                <a:latin typeface="Arial"/>
                <a:ea typeface="Arial"/>
                <a:cs typeface="Arial"/>
                <a:sym typeface="Arial"/>
              </a:rPr>
              <a:t>The Grade-band</a:t>
            </a:r>
            <a:r>
              <a:rPr lang="en-US" sz="1100" b="0" i="0" u="none" strike="noStrike" cap="none" baseline="0" dirty="0" smtClean="0">
                <a:solidFill>
                  <a:schemeClr val="dk1"/>
                </a:solidFill>
                <a:latin typeface="Arial"/>
                <a:ea typeface="Arial"/>
                <a:cs typeface="Arial"/>
                <a:sym typeface="Arial"/>
              </a:rPr>
              <a:t> 6-8 and Grade-band 9-12 are organized using the same format as the grade-bands K-2 and 3-5.  We are going to show you how these look and some of what is contained in these two grade-bands.  You have a copy of the 2018 </a:t>
            </a:r>
            <a:r>
              <a:rPr lang="en-US" sz="1100" b="0" i="1" u="none" strike="noStrike" cap="none" baseline="0" dirty="0" smtClean="0">
                <a:solidFill>
                  <a:schemeClr val="dk1"/>
                </a:solidFill>
                <a:latin typeface="Arial"/>
                <a:ea typeface="Arial"/>
                <a:cs typeface="Arial"/>
                <a:sym typeface="Arial"/>
              </a:rPr>
              <a:t>Alabama Course of Study:  Digital Literacy and Computer Science</a:t>
            </a:r>
            <a:r>
              <a:rPr lang="en-US" sz="1100" b="0" i="0" u="none" strike="noStrike" cap="none" baseline="0" dirty="0" smtClean="0">
                <a:solidFill>
                  <a:schemeClr val="dk1"/>
                </a:solidFill>
                <a:latin typeface="Arial"/>
                <a:ea typeface="Arial"/>
                <a:cs typeface="Arial"/>
                <a:sym typeface="Arial"/>
              </a:rPr>
              <a:t> in front of you.  </a:t>
            </a:r>
            <a:r>
              <a:rPr lang="en-US" sz="1100" b="0" i="0" u="none" strike="noStrike" cap="none" dirty="0" smtClean="0">
                <a:solidFill>
                  <a:schemeClr val="dk1"/>
                </a:solidFill>
                <a:latin typeface="Arial"/>
                <a:ea typeface="Arial"/>
                <a:cs typeface="Arial"/>
                <a:sym typeface="Arial"/>
              </a:rPr>
              <a:t>Students </a:t>
            </a:r>
            <a:r>
              <a:rPr lang="en-US" sz="1100" b="0" i="0" u="none" strike="noStrike" cap="none" dirty="0">
                <a:solidFill>
                  <a:schemeClr val="dk1"/>
                </a:solidFill>
                <a:latin typeface="Arial"/>
                <a:ea typeface="Arial"/>
                <a:cs typeface="Arial"/>
                <a:sym typeface="Arial"/>
              </a:rPr>
              <a:t>in Grades 6-8 </a:t>
            </a:r>
            <a:r>
              <a:rPr lang="en-US" sz="1100" b="0" i="0" u="none" strike="noStrike" cap="none" dirty="0" smtClean="0">
                <a:solidFill>
                  <a:schemeClr val="dk1"/>
                </a:solidFill>
                <a:latin typeface="Arial"/>
                <a:ea typeface="Arial"/>
                <a:cs typeface="Arial"/>
                <a:sym typeface="Arial"/>
              </a:rPr>
              <a:t>are developing more independence </a:t>
            </a:r>
            <a:r>
              <a:rPr lang="en-US" sz="1100" b="0" i="0" u="none" strike="noStrike" cap="none" dirty="0">
                <a:solidFill>
                  <a:schemeClr val="dk1"/>
                </a:solidFill>
                <a:latin typeface="Arial"/>
                <a:ea typeface="Arial"/>
                <a:cs typeface="Arial"/>
                <a:sym typeface="Arial"/>
              </a:rPr>
              <a:t>as they seek their places in an increasingly digital and global society. Many of these students will begin developing their global online presence for the first time. In these grades, students are becoming proficient digital citizens, while continuing to build on a strong foundation in computer science principles. The goals of the content strands at this level demonstrate this balance</a:t>
            </a:r>
            <a:r>
              <a:rPr lang="en-US" sz="1100" b="0" i="0" u="none" strike="noStrike" cap="none" dirty="0" smtClean="0">
                <a:solidFill>
                  <a:schemeClr val="dk1"/>
                </a:solidFill>
                <a:latin typeface="Arial"/>
                <a:ea typeface="Arial"/>
                <a:cs typeface="Arial"/>
                <a:sym typeface="Arial"/>
              </a:rPr>
              <a:t>.  Notice, just like the Grade-bands K-2 and 3-5, next, we see the content standards for Grades 6-8 which encourage analysis, synthesis, and evaluation in digital literacy and computer science as themes within all areas of the academic curriculum. Furthermore, students in Grades 6-8 will work collaboratively to explore, employ, and develop digital tools.  </a:t>
            </a:r>
            <a:endParaRPr sz="1100" b="0" i="0" u="none" strike="noStrike" cap="none" dirty="0" smtClean="0">
              <a:solidFill>
                <a:schemeClr val="dk1"/>
              </a:solidFill>
              <a:latin typeface="Arial"/>
              <a:ea typeface="Arial"/>
              <a:cs typeface="Arial"/>
              <a:sym typeface="Arial"/>
            </a:endParaRPr>
          </a:p>
          <a:p>
            <a:pPr marL="0" marR="0" lvl="0" indent="0" algn="l" rtl="0">
              <a:lnSpc>
                <a:spcPct val="115000"/>
              </a:lnSpc>
              <a:spcBef>
                <a:spcPts val="510"/>
              </a:spcBef>
              <a:spcAft>
                <a:spcPts val="0"/>
              </a:spcAft>
              <a:buClr>
                <a:schemeClr val="dk1"/>
              </a:buClr>
              <a:buSzPts val="1100"/>
              <a:buFont typeface="Calibri"/>
              <a:buNone/>
            </a:pPr>
            <a:endParaRPr sz="1100" b="0" i="0" u="none" strike="noStrike" cap="none" dirty="0">
              <a:solidFill>
                <a:schemeClr val="dk1"/>
              </a:solidFill>
              <a:latin typeface="Arial"/>
              <a:ea typeface="Arial"/>
              <a:cs typeface="Arial"/>
              <a:sym typeface="Arial"/>
            </a:endParaRPr>
          </a:p>
        </p:txBody>
      </p:sp>
      <p:sp>
        <p:nvSpPr>
          <p:cNvPr id="194" name="Shape 194"/>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084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701040" y="4473893"/>
            <a:ext cx="5608200" cy="36606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Mark</a:t>
            </a: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Of course</a:t>
            </a:r>
            <a:r>
              <a:rPr lang="en-US" sz="1200" b="0" i="0" u="none" strike="noStrike" cap="none" baseline="0" dirty="0" smtClean="0">
                <a:solidFill>
                  <a:schemeClr val="dk1"/>
                </a:solidFill>
                <a:latin typeface="Calibri"/>
                <a:ea typeface="Calibri"/>
                <a:cs typeface="Calibri"/>
                <a:sym typeface="Calibri"/>
              </a:rPr>
              <a:t> after the Grade-band Overview for Grades 6 - 8, we see the Grade 6 Overview. Just like the other grades and grade-bands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we see the </a:t>
            </a:r>
            <a:r>
              <a:rPr lang="en-US" sz="1200" b="0" i="0" u="none" strike="noStrike" cap="none" dirty="0" smtClean="0">
                <a:solidFill>
                  <a:schemeClr val="dk1"/>
                </a:solidFill>
                <a:latin typeface="Calibri"/>
                <a:ea typeface="Calibri"/>
                <a:cs typeface="Calibri"/>
                <a:sym typeface="Calibri"/>
              </a:rPr>
              <a:t>Strands </a:t>
            </a:r>
            <a:r>
              <a:rPr lang="en-US" sz="1200" b="0" i="0" u="none" strike="noStrike" cap="none" dirty="0">
                <a:solidFill>
                  <a:schemeClr val="dk1"/>
                </a:solidFill>
                <a:latin typeface="Calibri"/>
                <a:ea typeface="Calibri"/>
                <a:cs typeface="Calibri"/>
                <a:sym typeface="Calibri"/>
              </a:rPr>
              <a:t>along with the </a:t>
            </a:r>
            <a:r>
              <a:rPr lang="en-US" sz="1200" b="0" i="0" u="none" strike="noStrike" cap="none" dirty="0" smtClean="0">
                <a:solidFill>
                  <a:schemeClr val="dk1"/>
                </a:solidFill>
                <a:latin typeface="Calibri"/>
                <a:ea typeface="Calibri"/>
                <a:cs typeface="Calibri"/>
                <a:sym typeface="Calibri"/>
              </a:rPr>
              <a:t>Topics</a:t>
            </a:r>
            <a:r>
              <a:rPr lang="en-US" sz="1200" b="0" i="0" u="none" strike="noStrike" cap="none" baseline="0" dirty="0" smtClean="0">
                <a:solidFill>
                  <a:schemeClr val="dk1"/>
                </a:solidFill>
                <a:latin typeface="Calibri"/>
                <a:ea typeface="Calibri"/>
                <a:cs typeface="Calibri"/>
                <a:sym typeface="Calibri"/>
              </a:rPr>
              <a:t> and of course, we see </a:t>
            </a:r>
            <a:r>
              <a:rPr lang="en-US" sz="1200" b="0" i="0" u="none" strike="noStrike" cap="none" dirty="0" smtClean="0">
                <a:solidFill>
                  <a:schemeClr val="dk1"/>
                </a:solidFill>
                <a:latin typeface="Calibri"/>
                <a:ea typeface="Calibri"/>
                <a:cs typeface="Calibri"/>
                <a:sym typeface="Calibri"/>
              </a:rPr>
              <a:t>the Recurring Standards.</a:t>
            </a:r>
            <a:endParaRPr dirty="0"/>
          </a:p>
        </p:txBody>
      </p:sp>
      <p:sp>
        <p:nvSpPr>
          <p:cNvPr id="201" name="Shape 201"/>
          <p:cNvSpPr txBox="1">
            <a:spLocks noGrp="1"/>
          </p:cNvSpPr>
          <p:nvPr>
            <p:ph type="sldNum" idx="12"/>
          </p:nvPr>
        </p:nvSpPr>
        <p:spPr>
          <a:xfrm>
            <a:off x="3970938" y="8829967"/>
            <a:ext cx="3037800" cy="4662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933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1040" y="4473892"/>
            <a:ext cx="5608200" cy="3660600"/>
          </a:xfrm>
          <a:prstGeom prst="rect">
            <a:avLst/>
          </a:prstGeom>
          <a:noFill/>
          <a:ln>
            <a:noFill/>
          </a:ln>
        </p:spPr>
        <p:txBody>
          <a:bodyPr spcFirstLastPara="1" wrap="square" lIns="93150" tIns="93150" rIns="93150" bIns="93150" anchor="t" anchorCtr="0">
            <a:noAutofit/>
          </a:bodyPr>
          <a:lstStyle/>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Mark</a:t>
            </a:r>
          </a:p>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Again,</a:t>
            </a:r>
            <a:r>
              <a:rPr lang="en-US" sz="1200" b="0" i="0" u="none" strike="noStrike" cap="none" baseline="0" dirty="0" smtClean="0">
                <a:solidFill>
                  <a:schemeClr val="dk1"/>
                </a:solidFill>
                <a:latin typeface="Calibri"/>
                <a:ea typeface="Calibri"/>
                <a:cs typeface="Calibri"/>
                <a:sym typeface="Calibri"/>
              </a:rPr>
              <a:t> w</a:t>
            </a:r>
            <a:r>
              <a:rPr lang="en-US" sz="1200" b="0" i="0" u="none" strike="noStrike" cap="none" dirty="0" smtClean="0">
                <a:solidFill>
                  <a:schemeClr val="dk1"/>
                </a:solidFill>
                <a:latin typeface="Calibri"/>
                <a:ea typeface="Calibri"/>
                <a:cs typeface="Calibri"/>
                <a:sym typeface="Calibri"/>
              </a:rPr>
              <a:t>ithin </a:t>
            </a:r>
            <a:r>
              <a:rPr lang="en-US" sz="1200" b="0" i="0" u="none" strike="noStrike" cap="none" dirty="0">
                <a:solidFill>
                  <a:schemeClr val="dk1"/>
                </a:solidFill>
                <a:latin typeface="Calibri"/>
                <a:ea typeface="Calibri"/>
                <a:cs typeface="Calibri"/>
                <a:sym typeface="Calibri"/>
              </a:rPr>
              <a:t>each grade, you will see the content standard </a:t>
            </a:r>
            <a:r>
              <a:rPr lang="en-US" sz="1200" b="0" i="0" u="none" strike="noStrike" cap="none" dirty="0" smtClean="0">
                <a:solidFill>
                  <a:schemeClr val="dk1"/>
                </a:solidFill>
                <a:latin typeface="Calibri"/>
                <a:ea typeface="Calibri"/>
                <a:cs typeface="Calibri"/>
                <a:sym typeface="Calibri"/>
              </a:rPr>
              <a:t>strands, topics,</a:t>
            </a:r>
            <a:r>
              <a:rPr lang="en-US" sz="1200" b="0" i="0" u="none" strike="noStrike" cap="none" baseline="0" dirty="0" smtClean="0">
                <a:solidFill>
                  <a:schemeClr val="dk1"/>
                </a:solidFill>
                <a:latin typeface="Calibri"/>
                <a:ea typeface="Calibri"/>
                <a:cs typeface="Calibri"/>
                <a:sym typeface="Calibri"/>
              </a:rPr>
              <a:t> and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content standards explained under each topic.  Notice, in Grade </a:t>
            </a:r>
            <a:r>
              <a:rPr lang="en-US" sz="1200" b="0" i="0" u="none" strike="noStrike" cap="none" dirty="0" smtClean="0">
                <a:solidFill>
                  <a:schemeClr val="dk1"/>
                </a:solidFill>
                <a:latin typeface="Calibri"/>
                <a:ea typeface="Calibri"/>
                <a:cs typeface="Calibri"/>
                <a:sym typeface="Calibri"/>
              </a:rPr>
              <a:t>8, </a:t>
            </a:r>
            <a:r>
              <a:rPr lang="en-US" sz="1200" b="0" i="0" u="none" strike="noStrike" cap="none" dirty="0">
                <a:solidFill>
                  <a:schemeClr val="dk1"/>
                </a:solidFill>
                <a:latin typeface="Calibri"/>
                <a:ea typeface="Calibri"/>
                <a:cs typeface="Calibri"/>
                <a:sym typeface="Calibri"/>
              </a:rPr>
              <a:t>Computational Thinker is the </a:t>
            </a:r>
            <a:r>
              <a:rPr lang="en-US" sz="1200" b="0" i="0" u="none" strike="noStrike" cap="none" dirty="0" smtClean="0">
                <a:solidFill>
                  <a:schemeClr val="dk1"/>
                </a:solidFill>
                <a:latin typeface="Calibri"/>
                <a:ea typeface="Calibri"/>
                <a:cs typeface="Calibri"/>
                <a:sym typeface="Calibri"/>
              </a:rPr>
              <a:t>strand, </a:t>
            </a:r>
            <a:r>
              <a:rPr lang="en-US" sz="1200" b="0" i="0" u="none" strike="noStrike" cap="none" dirty="0">
                <a:solidFill>
                  <a:schemeClr val="dk1"/>
                </a:solidFill>
                <a:latin typeface="Calibri"/>
                <a:ea typeface="Calibri"/>
                <a:cs typeface="Calibri"/>
                <a:sym typeface="Calibri"/>
              </a:rPr>
              <a:t>the first topic is Abstraction and content standard 1 is listed. </a:t>
            </a:r>
            <a:r>
              <a:rPr lang="en-US" sz="1200" b="0" i="0" u="none" strike="noStrike" cap="none" dirty="0" smtClean="0">
                <a:solidFill>
                  <a:schemeClr val="dk1"/>
                </a:solidFill>
                <a:latin typeface="Calibri"/>
                <a:ea typeface="Calibri"/>
                <a:cs typeface="Calibri"/>
                <a:sym typeface="Calibri"/>
              </a:rPr>
              <a:t>Words </a:t>
            </a:r>
            <a:r>
              <a:rPr lang="en-US" sz="1200" b="0" i="0" u="none" strike="noStrike" cap="none" dirty="0">
                <a:solidFill>
                  <a:schemeClr val="dk1"/>
                </a:solidFill>
                <a:latin typeface="Calibri"/>
                <a:ea typeface="Calibri"/>
                <a:cs typeface="Calibri"/>
                <a:sym typeface="Calibri"/>
              </a:rPr>
              <a:t>that are listed in the glossary are underlined. </a:t>
            </a:r>
            <a:endParaRPr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036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rtl="0">
              <a:lnSpc>
                <a:spcPct val="115000"/>
              </a:lnSpc>
              <a:spcBef>
                <a:spcPts val="0"/>
              </a:spcBef>
              <a:spcAft>
                <a:spcPts val="0"/>
              </a:spcAft>
              <a:buClr>
                <a:schemeClr val="dk1"/>
              </a:buClr>
              <a:buSzPts val="1400"/>
              <a:buFont typeface="Arial"/>
              <a:buNone/>
            </a:pPr>
            <a:r>
              <a:rPr lang="en-US" sz="1100" b="0" i="0" u="none" strike="noStrike" cap="none" dirty="0" smtClean="0">
                <a:solidFill>
                  <a:schemeClr val="dk1"/>
                </a:solidFill>
                <a:latin typeface="Arial"/>
                <a:ea typeface="Arial"/>
                <a:cs typeface="Arial"/>
                <a:sym typeface="Arial"/>
              </a:rPr>
              <a:t>Mark</a:t>
            </a:r>
          </a:p>
          <a:p>
            <a:pPr marL="0"/>
            <a:r>
              <a:rPr lang="en-US" sz="1200" b="0" i="0" u="none" strike="noStrike" kern="1200" cap="none" dirty="0" smtClean="0">
                <a:solidFill>
                  <a:schemeClr val="dk1"/>
                </a:solidFill>
                <a:effectLst/>
                <a:latin typeface="Calibri"/>
                <a:ea typeface="Calibri"/>
                <a:cs typeface="Calibri"/>
                <a:sym typeface="Calibri"/>
              </a:rPr>
              <a:t>Students in Grades 9-12 experience significant growth and development as they assume more complex responsibilities. They broaden their perspective regarding the importance of existing and developing technologies and have an understanding of the scope of technology in today’s world. As students progress through their high school years, they are able to address a variety of problems on a range of topics in a logical manner. Technology offers students an efficient means for solving many types of problems.</a:t>
            </a:r>
          </a:p>
          <a:p>
            <a:pPr marL="0"/>
            <a:r>
              <a:rPr lang="en-US" sz="1200" b="0" i="0" u="none" strike="noStrike" kern="1200" cap="none" dirty="0" smtClean="0">
                <a:solidFill>
                  <a:schemeClr val="dk1"/>
                </a:solidFill>
                <a:effectLst/>
                <a:latin typeface="Calibri"/>
                <a:ea typeface="Calibri"/>
                <a:cs typeface="Calibri"/>
                <a:sym typeface="Calibri"/>
              </a:rPr>
              <a:t>Many students have opportunities to interact with people whose backgrounds are different from their own because of the cultural and ideological diversity of a technologically advanced global society. As the use of technology brings humankind closer together, concepts and skills utilizing digital literacy and computer science will assist students in becoming productive adults.</a:t>
            </a:r>
          </a:p>
          <a:p>
            <a:pPr marL="0" marR="0" lvl="0" indent="0" algn="l" rtl="0">
              <a:lnSpc>
                <a:spcPct val="115000"/>
              </a:lnSpc>
              <a:spcBef>
                <a:spcPts val="0"/>
              </a:spcBef>
              <a:spcAft>
                <a:spcPts val="0"/>
              </a:spcAft>
              <a:buClr>
                <a:schemeClr val="dk1"/>
              </a:buClr>
              <a:buSzPts val="1400"/>
              <a:buFont typeface="Arial"/>
              <a:buNone/>
            </a:pPr>
            <a:endParaRPr lang="en-US" sz="1100" b="0" i="0" u="none" strike="noStrike" cap="none" dirty="0" smtClean="0">
              <a:solidFill>
                <a:schemeClr val="dk1"/>
              </a:solidFill>
              <a:latin typeface="Arial"/>
              <a:ea typeface="Arial"/>
              <a:cs typeface="Arial"/>
              <a:sym typeface="Arial"/>
            </a:endParaRPr>
          </a:p>
        </p:txBody>
      </p:sp>
      <p:sp>
        <p:nvSpPr>
          <p:cNvPr id="222" name="Shape 222"/>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420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Mr. Hopkins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The committee and task force researched the 2009 Alabama Course of Study for Technology Education when developing the new course of study.  Documents from other states as well as the International Society for Technology Education </a:t>
            </a:r>
            <a:r>
              <a:rPr lang="en-US" sz="1200" b="0" i="0" u="none" strike="noStrike" cap="none" dirty="0" smtClean="0">
                <a:solidFill>
                  <a:schemeClr val="dk1"/>
                </a:solidFill>
                <a:latin typeface="Calibri"/>
                <a:ea typeface="Calibri"/>
                <a:cs typeface="Calibri"/>
                <a:sym typeface="Calibri"/>
              </a:rPr>
              <a:t>Standards, the Computer Science</a:t>
            </a:r>
            <a:r>
              <a:rPr lang="en-US" sz="1200" b="0" i="0" u="none" strike="noStrike" cap="none" baseline="0" dirty="0" smtClean="0">
                <a:solidFill>
                  <a:schemeClr val="dk1"/>
                </a:solidFill>
                <a:latin typeface="Calibri"/>
                <a:ea typeface="Calibri"/>
                <a:cs typeface="Calibri"/>
                <a:sym typeface="Calibri"/>
              </a:rPr>
              <a:t> Teachers Association K-12 Computer Science Standards that were revised in 2017,</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the National </a:t>
            </a:r>
            <a:r>
              <a:rPr lang="en-US" sz="1200" b="0" i="0" u="none" strike="noStrike" cap="none" dirty="0">
                <a:solidFill>
                  <a:schemeClr val="dk1"/>
                </a:solidFill>
                <a:latin typeface="Calibri"/>
                <a:ea typeface="Calibri"/>
                <a:cs typeface="Calibri"/>
                <a:sym typeface="Calibri"/>
              </a:rPr>
              <a:t>K-12 Computer Science Framework were utilized.  In November, 2017, the draft version of the Digital Literacy and Computer Science Course of Study was posted on the ALSDE website for public review in order to gather comments for the committee and task force to consider for revision purposes.  Content specialists were simultaneously given the draft for scrutiny.   All of these resources were utilized in the development of </a:t>
            </a:r>
            <a:r>
              <a:rPr lang="en-US" sz="1200" b="0" i="0" u="none" strike="noStrike" cap="none" dirty="0" smtClean="0">
                <a:solidFill>
                  <a:schemeClr val="dk1"/>
                </a:solidFill>
                <a:latin typeface="Calibri"/>
                <a:ea typeface="Calibri"/>
                <a:cs typeface="Calibri"/>
                <a:sym typeface="Calibri"/>
              </a:rPr>
              <a:t>this course </a:t>
            </a:r>
            <a:r>
              <a:rPr lang="en-US" sz="1200" b="0" i="0" u="none" strike="noStrike" cap="none" dirty="0">
                <a:solidFill>
                  <a:schemeClr val="dk1"/>
                </a:solidFill>
                <a:latin typeface="Calibri"/>
                <a:ea typeface="Calibri"/>
                <a:cs typeface="Calibri"/>
                <a:sym typeface="Calibri"/>
              </a:rPr>
              <a:t>of study.</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9158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smtClean="0"/>
              <a:t>Mark</a:t>
            </a:r>
            <a:endParaRPr lang="en-US" sz="1200" b="0" i="0" u="none" strike="noStrike" cap="none" baseline="0" dirty="0" smtClean="0">
              <a:solidFill>
                <a:schemeClr val="dk1"/>
              </a:solidFill>
              <a:latin typeface="Calibri"/>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baseline="0" dirty="0" smtClean="0">
                <a:solidFill>
                  <a:schemeClr val="dk1"/>
                </a:solidFill>
                <a:latin typeface="Calibri"/>
                <a:ea typeface="Calibri"/>
                <a:cs typeface="Calibri"/>
                <a:sym typeface="Calibri"/>
              </a:rPr>
              <a:t>Grades 9 – 12 Overview is two pages because the high school standards are not separated into individual grade-levels, K – 8 is.   After the learning goals are explained then the second page of the Grades 9 – 12 Overview describes the Content Standard Strands and Topics, along with the Recurring Standards.</a:t>
            </a:r>
            <a:endParaRPr lang="en-US" dirty="0" smtClean="0"/>
          </a:p>
          <a:p>
            <a:pPr marL="0"/>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466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40" y="4473892"/>
            <a:ext cx="5608200" cy="3660600"/>
          </a:xfrm>
          <a:prstGeom prst="rect">
            <a:avLst/>
          </a:prstGeom>
          <a:noFill/>
          <a:ln>
            <a:noFill/>
          </a:ln>
        </p:spPr>
        <p:txBody>
          <a:bodyPr spcFirstLastPara="1" wrap="square" lIns="93150" tIns="93150" rIns="93150" bIns="93150" anchor="t" anchorCtr="0">
            <a:noAutofit/>
          </a:bodyPr>
          <a:lstStyle/>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Mark</a:t>
            </a:r>
          </a:p>
          <a:p>
            <a:pPr marL="0" marR="0" lvl="0" indent="-22860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The content standards</a:t>
            </a:r>
            <a:r>
              <a:rPr lang="en-US" sz="1200" b="0" i="0" u="none" strike="noStrike" cap="none" baseline="0" dirty="0" smtClean="0">
                <a:solidFill>
                  <a:schemeClr val="dk1"/>
                </a:solidFill>
                <a:latin typeface="Calibri"/>
                <a:ea typeface="Calibri"/>
                <a:cs typeface="Calibri"/>
                <a:sym typeface="Calibri"/>
              </a:rPr>
              <a:t> for</a:t>
            </a:r>
            <a:r>
              <a:rPr lang="en-US" sz="1200" b="0" i="0" u="none" strike="noStrike" cap="none" dirty="0" smtClean="0">
                <a:solidFill>
                  <a:schemeClr val="dk1"/>
                </a:solidFill>
                <a:latin typeface="Calibri"/>
                <a:ea typeface="Calibri"/>
                <a:cs typeface="Calibri"/>
                <a:sym typeface="Calibri"/>
              </a:rPr>
              <a:t> Grades</a:t>
            </a:r>
            <a:r>
              <a:rPr lang="en-US" sz="1200" b="0" i="0" u="none" strike="noStrike" cap="none" baseline="0" dirty="0" smtClean="0">
                <a:solidFill>
                  <a:schemeClr val="dk1"/>
                </a:solidFill>
                <a:latin typeface="Calibri"/>
                <a:ea typeface="Calibri"/>
                <a:cs typeface="Calibri"/>
                <a:sym typeface="Calibri"/>
              </a:rPr>
              <a:t> 9 – 12 are next.  Again, you will see the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content standard </a:t>
            </a:r>
            <a:r>
              <a:rPr lang="en-US" sz="1200" b="0" i="0" u="none" strike="noStrike" cap="none" dirty="0" smtClean="0">
                <a:solidFill>
                  <a:schemeClr val="dk1"/>
                </a:solidFill>
                <a:latin typeface="Calibri"/>
                <a:ea typeface="Calibri"/>
                <a:cs typeface="Calibri"/>
                <a:sym typeface="Calibri"/>
              </a:rPr>
              <a:t>strands </a:t>
            </a:r>
            <a:r>
              <a:rPr lang="en-US" sz="1200" b="0" i="0" u="none" strike="noStrike" cap="none" dirty="0">
                <a:solidFill>
                  <a:schemeClr val="dk1"/>
                </a:solidFill>
                <a:latin typeface="Calibri"/>
                <a:ea typeface="Calibri"/>
                <a:cs typeface="Calibri"/>
                <a:sym typeface="Calibri"/>
              </a:rPr>
              <a:t>and the topics listed with the content standards explained under each topic.  Notice, in </a:t>
            </a:r>
            <a:r>
              <a:rPr lang="en-US" sz="1200" b="0" i="0" u="none" strike="noStrike" cap="none" dirty="0" smtClean="0">
                <a:solidFill>
                  <a:schemeClr val="dk1"/>
                </a:solidFill>
                <a:latin typeface="Calibri"/>
                <a:ea typeface="Calibri"/>
                <a:cs typeface="Calibri"/>
                <a:sym typeface="Calibri"/>
              </a:rPr>
              <a:t>Grades</a:t>
            </a:r>
            <a:r>
              <a:rPr lang="en-US" sz="1200" b="0" i="0" u="none" strike="noStrike" cap="none" baseline="0" dirty="0" smtClean="0">
                <a:solidFill>
                  <a:schemeClr val="dk1"/>
                </a:solidFill>
                <a:latin typeface="Calibri"/>
                <a:ea typeface="Calibri"/>
                <a:cs typeface="Calibri"/>
                <a:sym typeface="Calibri"/>
              </a:rPr>
              <a:t> 9 – 12</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Computational Thinker is the </a:t>
            </a:r>
            <a:r>
              <a:rPr lang="en-US" sz="1200" b="0" i="0" u="none" strike="noStrike" cap="none" dirty="0" smtClean="0">
                <a:solidFill>
                  <a:schemeClr val="dk1"/>
                </a:solidFill>
                <a:latin typeface="Calibri"/>
                <a:ea typeface="Calibri"/>
                <a:cs typeface="Calibri"/>
                <a:sym typeface="Calibri"/>
              </a:rPr>
              <a:t>strand, </a:t>
            </a:r>
            <a:r>
              <a:rPr lang="en-US" sz="1200" b="0" i="0" u="none" strike="noStrike" cap="none" dirty="0">
                <a:solidFill>
                  <a:schemeClr val="dk1"/>
                </a:solidFill>
                <a:latin typeface="Calibri"/>
                <a:ea typeface="Calibri"/>
                <a:cs typeface="Calibri"/>
                <a:sym typeface="Calibri"/>
              </a:rPr>
              <a:t>the first topic is Abstraction and content standard 1 is listed. </a:t>
            </a:r>
            <a:r>
              <a:rPr lang="en-US" sz="1200" b="0" i="0" u="none" strike="noStrike" cap="none" dirty="0" smtClean="0">
                <a:solidFill>
                  <a:schemeClr val="dk1"/>
                </a:solidFill>
                <a:latin typeface="Calibri"/>
                <a:ea typeface="Calibri"/>
                <a:cs typeface="Calibri"/>
                <a:sym typeface="Calibri"/>
              </a:rPr>
              <a:t>Words </a:t>
            </a:r>
            <a:r>
              <a:rPr lang="en-US" sz="1200" b="0" i="0" u="none" strike="noStrike" cap="none" dirty="0">
                <a:solidFill>
                  <a:schemeClr val="dk1"/>
                </a:solidFill>
                <a:latin typeface="Calibri"/>
                <a:ea typeface="Calibri"/>
                <a:cs typeface="Calibri"/>
                <a:sym typeface="Calibri"/>
              </a:rPr>
              <a:t>that are listed in the glossary are underlined. </a:t>
            </a:r>
            <a:endParaRPr sz="1200" b="0" i="0" u="none" strike="noStrike" cap="none" dirty="0">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83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50800" rtl="0">
              <a:lnSpc>
                <a:spcPct val="90000"/>
              </a:lnSpc>
              <a:spcBef>
                <a:spcPts val="0"/>
              </a:spcBef>
              <a:spcAft>
                <a:spcPts val="0"/>
              </a:spcAft>
              <a:buClr>
                <a:schemeClr val="dk1"/>
              </a:buClr>
              <a:buSzPts val="1100"/>
              <a:buFont typeface="Arial"/>
              <a:buNone/>
            </a:pPr>
            <a:r>
              <a:rPr lang="en-US" dirty="0" smtClean="0"/>
              <a:t>Ashley</a:t>
            </a:r>
          </a:p>
          <a:p>
            <a:pPr marL="0" lvl="0" indent="-50800" rtl="0">
              <a:lnSpc>
                <a:spcPct val="90000"/>
              </a:lnSpc>
              <a:spcBef>
                <a:spcPts val="0"/>
              </a:spcBef>
              <a:spcAft>
                <a:spcPts val="0"/>
              </a:spcAft>
              <a:buClr>
                <a:schemeClr val="dk1"/>
              </a:buClr>
              <a:buSzPts val="1100"/>
              <a:buFont typeface="Arial"/>
              <a:buNone/>
            </a:pPr>
            <a:r>
              <a:rPr lang="en-US" dirty="0" smtClean="0"/>
              <a:t>This is an</a:t>
            </a:r>
            <a:r>
              <a:rPr lang="en-US" baseline="0" dirty="0" smtClean="0"/>
              <a:t> example of h</a:t>
            </a:r>
            <a:r>
              <a:rPr lang="en-US" dirty="0" smtClean="0"/>
              <a:t>ow </a:t>
            </a:r>
            <a:r>
              <a:rPr lang="en-US" dirty="0"/>
              <a:t>DLCS Standards </a:t>
            </a:r>
            <a:r>
              <a:rPr lang="en-US" dirty="0" smtClean="0"/>
              <a:t>can</a:t>
            </a:r>
            <a:r>
              <a:rPr lang="en-US" baseline="0" dirty="0" smtClean="0"/>
              <a:t> be implemented a</a:t>
            </a:r>
            <a:r>
              <a:rPr lang="en-US" dirty="0" smtClean="0"/>
              <a:t>cross</a:t>
            </a:r>
            <a:r>
              <a:rPr lang="en-US" baseline="0" dirty="0" smtClean="0"/>
              <a:t> the </a:t>
            </a:r>
            <a:r>
              <a:rPr lang="en-US" dirty="0" smtClean="0"/>
              <a:t>curriculum.  Now I am going to turn the presentation over</a:t>
            </a:r>
            <a:r>
              <a:rPr lang="en-US" baseline="0" dirty="0" smtClean="0"/>
              <a:t> to Mark to give an example of how to implement the DLCS COS across the curriculum in High School.</a:t>
            </a:r>
            <a:endParaRPr dirty="0"/>
          </a:p>
          <a:p>
            <a:pPr marL="228600" lvl="0" indent="-50800" rtl="0">
              <a:lnSpc>
                <a:spcPct val="90000"/>
              </a:lnSpc>
              <a:spcBef>
                <a:spcPts val="1000"/>
              </a:spcBef>
              <a:spcAft>
                <a:spcPts val="0"/>
              </a:spcAft>
              <a:buClr>
                <a:schemeClr val="dk1"/>
              </a:buClr>
              <a:buSzPts val="1100"/>
              <a:buFont typeface="Arial"/>
              <a:buNone/>
            </a:pPr>
            <a:endParaRPr dirty="0"/>
          </a:p>
          <a:p>
            <a:pPr marL="0" marR="0" lvl="0" indent="0" algn="l" rtl="0">
              <a:spcBef>
                <a:spcPts val="0"/>
              </a:spcBef>
              <a:spcAft>
                <a:spcPts val="0"/>
              </a:spcAft>
              <a:buClr>
                <a:schemeClr val="dk1"/>
              </a:buClr>
              <a:buSzPts val="1400"/>
              <a:buFont typeface="Calibri"/>
              <a:buNone/>
            </a:pPr>
            <a:endParaRPr dirty="0"/>
          </a:p>
        </p:txBody>
      </p:sp>
      <p:sp>
        <p:nvSpPr>
          <p:cNvPr id="250" name="Shape 250"/>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3951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smtClean="0"/>
              <a:t>Mark</a:t>
            </a:r>
          </a:p>
          <a:p>
            <a:pPr marL="0"/>
            <a:r>
              <a:rPr lang="en-US" dirty="0" smtClean="0"/>
              <a:t>This</a:t>
            </a:r>
            <a:r>
              <a:rPr lang="en-US" baseline="0" dirty="0" smtClean="0"/>
              <a:t> is a high school example of h</a:t>
            </a:r>
            <a:r>
              <a:rPr lang="en-US" dirty="0" smtClean="0"/>
              <a:t>ow DLCS Standards can</a:t>
            </a:r>
            <a:r>
              <a:rPr lang="en-US" baseline="0" dirty="0" smtClean="0"/>
              <a:t> be implemented a</a:t>
            </a:r>
            <a:r>
              <a:rPr lang="en-US" dirty="0" smtClean="0"/>
              <a:t>cross</a:t>
            </a:r>
            <a:r>
              <a:rPr lang="en-US" baseline="0" dirty="0" smtClean="0"/>
              <a:t> the </a:t>
            </a:r>
            <a:r>
              <a:rPr lang="en-US" dirty="0" smtClean="0"/>
              <a:t>curriculum. </a:t>
            </a:r>
          </a:p>
          <a:p>
            <a:pPr marL="228600" lvl="0" indent="-50800" rtl="0">
              <a:lnSpc>
                <a:spcPct val="90000"/>
              </a:lnSpc>
              <a:spcBef>
                <a:spcPts val="1000"/>
              </a:spcBef>
              <a:spcAft>
                <a:spcPts val="0"/>
              </a:spcAft>
              <a:buClr>
                <a:schemeClr val="dk1"/>
              </a:buClr>
              <a:buSzPts val="1100"/>
              <a:buFont typeface="Arial"/>
              <a:buNone/>
            </a:pP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13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701040" y="4473892"/>
            <a:ext cx="5608200" cy="366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Mark</a:t>
            </a:r>
          </a:p>
          <a:p>
            <a:pPr marL="0" lvl="0" indent="0">
              <a:spcBef>
                <a:spcPts val="0"/>
              </a:spcBef>
              <a:spcAft>
                <a:spcPts val="0"/>
              </a:spcAft>
              <a:buNone/>
            </a:pPr>
            <a:r>
              <a:rPr lang="en-US" dirty="0" smtClean="0"/>
              <a:t>The</a:t>
            </a:r>
            <a:r>
              <a:rPr lang="en-US" baseline="0" dirty="0" smtClean="0"/>
              <a:t> DLCS COS committee wanted teachers to have quick access to the ISTE Standards for Students, the Progression of the CSTA K-12 Computer Science Standards, and the K12 Computer Science Framework.  These documents are in the Appendices at the end of the course of study, along with a glossary and bibliography.</a:t>
            </a:r>
            <a:endParaRPr dirty="0"/>
          </a:p>
        </p:txBody>
      </p:sp>
      <p:sp>
        <p:nvSpPr>
          <p:cNvPr id="258" name="Shape 258"/>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24</a:t>
            </a:fld>
            <a:endParaRPr/>
          </a:p>
        </p:txBody>
      </p:sp>
    </p:spTree>
    <p:extLst>
      <p:ext uri="{BB962C8B-B14F-4D97-AF65-F5344CB8AC3E}">
        <p14:creationId xmlns:p14="http://schemas.microsoft.com/office/powerpoint/2010/main" val="629253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701040" y="4473892"/>
            <a:ext cx="5608200" cy="366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900" dirty="0" smtClean="0"/>
              <a:t>Ashley</a:t>
            </a:r>
          </a:p>
          <a:p>
            <a:pPr marL="0" lvl="0" indent="0">
              <a:spcBef>
                <a:spcPts val="0"/>
              </a:spcBef>
              <a:spcAft>
                <a:spcPts val="0"/>
              </a:spcAft>
              <a:buNone/>
            </a:pPr>
            <a:r>
              <a:rPr lang="en-US" sz="900" dirty="0" smtClean="0"/>
              <a:t>Available</a:t>
            </a:r>
            <a:r>
              <a:rPr lang="en-US" sz="900" baseline="0" dirty="0" smtClean="0"/>
              <a:t> resources to LEAs to help implement the 2018 DLCS Course of Study.</a:t>
            </a:r>
            <a:endParaRPr lang="en-US" sz="900" dirty="0" smtClean="0"/>
          </a:p>
        </p:txBody>
      </p:sp>
      <p:sp>
        <p:nvSpPr>
          <p:cNvPr id="258" name="Shape 258"/>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25</a:t>
            </a:fld>
            <a:endParaRPr/>
          </a:p>
        </p:txBody>
      </p:sp>
    </p:spTree>
    <p:extLst>
      <p:ext uri="{BB962C8B-B14F-4D97-AF65-F5344CB8AC3E}">
        <p14:creationId xmlns:p14="http://schemas.microsoft.com/office/powerpoint/2010/main" val="189669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smtClean="0"/>
              <a:t>Mr. Hopkins</a:t>
            </a:r>
          </a:p>
          <a:p>
            <a:pPr marL="0"/>
            <a:r>
              <a:rPr lang="en-US" dirty="0" smtClean="0"/>
              <a:t>Thank you so much for your time</a:t>
            </a:r>
            <a:r>
              <a:rPr lang="en-US"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10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Mr. Hopkins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Let </a:t>
            </a:r>
            <a:r>
              <a:rPr lang="en-US" sz="1200" b="0" i="0" u="none" strike="noStrike" cap="none" dirty="0">
                <a:solidFill>
                  <a:schemeClr val="dk1"/>
                </a:solidFill>
                <a:latin typeface="Calibri"/>
                <a:ea typeface="Calibri"/>
                <a:cs typeface="Calibri"/>
                <a:sym typeface="Calibri"/>
              </a:rPr>
              <a:t>us begin by reviewing how the course of study committees and task forces are selected.  The Course of Study Committee consists of representation from all over the state of Alabama and the School Board districts.  As required by the </a:t>
            </a:r>
            <a:r>
              <a:rPr lang="en-US" sz="1200" b="0" i="1" u="none" strike="noStrike" cap="none" dirty="0">
                <a:solidFill>
                  <a:schemeClr val="dk1"/>
                </a:solidFill>
                <a:latin typeface="Calibri"/>
                <a:ea typeface="Calibri"/>
                <a:cs typeface="Calibri"/>
                <a:sym typeface="Calibri"/>
              </a:rPr>
              <a:t>Code of Alabama</a:t>
            </a:r>
            <a:r>
              <a:rPr lang="en-US" sz="1200" b="0" i="0" u="none" strike="noStrike" cap="none" dirty="0">
                <a:solidFill>
                  <a:schemeClr val="dk1"/>
                </a:solidFill>
                <a:latin typeface="Calibri"/>
                <a:ea typeface="Calibri"/>
                <a:cs typeface="Calibri"/>
                <a:sym typeface="Calibri"/>
              </a:rPr>
              <a:t> (1975) Section 16, chapter </a:t>
            </a:r>
            <a:r>
              <a:rPr lang="en-US" sz="1200" b="0" i="0" u="none" strike="noStrike" cap="none" dirty="0" smtClean="0">
                <a:solidFill>
                  <a:schemeClr val="dk1"/>
                </a:solidFill>
                <a:latin typeface="Calibri"/>
                <a:ea typeface="Calibri"/>
                <a:cs typeface="Calibri"/>
                <a:sym typeface="Calibri"/>
              </a:rPr>
              <a:t>35. </a:t>
            </a:r>
          </a:p>
          <a:p>
            <a:pPr marL="0" marR="0" lvl="0" indent="0" algn="l" rtl="0">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Study this and make sure you can answer questions</a:t>
            </a:r>
            <a:r>
              <a:rPr lang="en-US" sz="1200" b="1" i="0" u="none" strike="noStrike" cap="none" baseline="0" dirty="0" smtClean="0">
                <a:solidFill>
                  <a:schemeClr val="dk1"/>
                </a:solidFill>
                <a:latin typeface="Calibri"/>
                <a:ea typeface="Calibri"/>
                <a:cs typeface="Calibri"/>
                <a:sym typeface="Calibri"/>
              </a:rPr>
              <a:t> about what the law says.</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The Course of Study committee is composed of:</a:t>
            </a: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(1</a:t>
            </a:r>
            <a:r>
              <a:rPr lang="en-US" sz="1200" b="0" i="0" u="none" strike="noStrike" cap="none" dirty="0">
                <a:solidFill>
                  <a:schemeClr val="dk1"/>
                </a:solidFill>
                <a:latin typeface="Calibri"/>
                <a:ea typeface="Calibri"/>
                <a:cs typeface="Calibri"/>
                <a:sym typeface="Calibri"/>
              </a:rPr>
              <a:t>) One elementary teacher (Grades K through 6) and one secondary teacher (Grades 7 through 12) from each of the seven congressional districts who are teaching in the course of study areas to be revised during their terms of office;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(2) Four members from the state at-large actively engaged in a supervisory or administrative capacity in the field of education and who are knowledgeable or who have had previous teaching experience in the course of study areas to be revised during their term of office;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(3) Three members who are employees of state institutions of higher learning and who are specialists in the course of study areas to be revised during their terms of office; and</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(4) Seven additional members appointed by the Governor, one from each of the seven congressional districts, each of whom shall be either a business or professional representative not employed in the field of education. The Governor's appointees shall have expertise and be actually involved in the course of study field under consideration and shall be confirmed by the Senate.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The committee contained gaps in qualified members for certain content areas.  Therefore; a task force was chosen to fill in these gaps.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42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Mr. Hopkins</a:t>
            </a: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The </a:t>
            </a:r>
            <a:r>
              <a:rPr lang="en-US" dirty="0" smtClean="0"/>
              <a:t>Digital Literacy Computer Science</a:t>
            </a:r>
            <a:r>
              <a:rPr lang="en-US" sz="1200" b="0" i="0" u="none" strike="noStrike" cap="none" dirty="0" smtClean="0">
                <a:solidFill>
                  <a:schemeClr val="dk1"/>
                </a:solidFill>
                <a:latin typeface="Calibri"/>
                <a:ea typeface="Calibri"/>
                <a:cs typeface="Calibri"/>
                <a:sym typeface="Calibri"/>
              </a:rPr>
              <a:t> Course of Study was developed by the 201</a:t>
            </a:r>
            <a:r>
              <a:rPr lang="en-US" dirty="0" smtClean="0"/>
              <a:t>8</a:t>
            </a:r>
            <a:r>
              <a:rPr lang="en-US" sz="1200" b="0" i="0" u="none" strike="noStrike" cap="none" dirty="0" smtClean="0">
                <a:solidFill>
                  <a:schemeClr val="dk1"/>
                </a:solidFill>
                <a:latin typeface="Calibri"/>
                <a:ea typeface="Calibri"/>
                <a:cs typeface="Calibri"/>
                <a:sym typeface="Calibri"/>
              </a:rPr>
              <a:t> </a:t>
            </a:r>
            <a:r>
              <a:rPr lang="en-US" dirty="0" smtClean="0"/>
              <a:t>Digital Literacy Computer Science</a:t>
            </a:r>
            <a:r>
              <a:rPr lang="en-US" sz="1200" b="0" i="0" u="none" strike="noStrike" cap="none" dirty="0" smtClean="0">
                <a:solidFill>
                  <a:schemeClr val="dk1"/>
                </a:solidFill>
                <a:latin typeface="Calibri"/>
                <a:ea typeface="Calibri"/>
                <a:cs typeface="Calibri"/>
                <a:sym typeface="Calibri"/>
              </a:rPr>
              <a:t> State Course of Study Committee and Task Force.  The Committee and Task Force began work in March 201</a:t>
            </a:r>
            <a:r>
              <a:rPr lang="en-US" dirty="0" smtClean="0"/>
              <a:t>7</a:t>
            </a:r>
            <a:r>
              <a:rPr lang="en-US" sz="1200" b="0" i="0" u="none" strike="noStrike" cap="none" dirty="0" smtClean="0">
                <a:solidFill>
                  <a:schemeClr val="dk1"/>
                </a:solidFill>
                <a:latin typeface="Calibri"/>
                <a:ea typeface="Calibri"/>
                <a:cs typeface="Calibri"/>
                <a:sym typeface="Calibri"/>
              </a:rPr>
              <a:t> and will submit/submitted the document to the State Board of Education for adoption at the March</a:t>
            </a:r>
            <a:r>
              <a:rPr lang="en-US" dirty="0" smtClean="0"/>
              <a:t> </a:t>
            </a:r>
            <a:r>
              <a:rPr lang="en-US" sz="1200" b="0" i="0" u="none" strike="noStrike" cap="none" dirty="0" smtClean="0">
                <a:solidFill>
                  <a:schemeClr val="dk1"/>
                </a:solidFill>
                <a:latin typeface="Calibri"/>
                <a:ea typeface="Calibri"/>
                <a:cs typeface="Calibri"/>
                <a:sym typeface="Calibri"/>
              </a:rPr>
              <a:t>201</a:t>
            </a:r>
            <a:r>
              <a:rPr lang="en-US" dirty="0" smtClean="0"/>
              <a:t>8</a:t>
            </a:r>
            <a:r>
              <a:rPr lang="en-US" sz="1200" b="0" i="0" u="none" strike="noStrike" cap="none" dirty="0" smtClean="0">
                <a:solidFill>
                  <a:schemeClr val="dk1"/>
                </a:solidFill>
                <a:latin typeface="Calibri"/>
                <a:ea typeface="Calibri"/>
                <a:cs typeface="Calibri"/>
                <a:sym typeface="Calibri"/>
              </a:rPr>
              <a:t> meeting. </a:t>
            </a:r>
          </a:p>
          <a:p>
            <a:pPr marL="0" marR="0" lvl="0" indent="0" algn="l" rtl="0">
              <a:spcBef>
                <a:spcPts val="0"/>
              </a:spcBef>
              <a:spcAft>
                <a:spcPts val="0"/>
              </a:spcAft>
              <a:buClr>
                <a:schemeClr val="dk1"/>
              </a:buClr>
              <a:buSzPts val="1100"/>
              <a:buFont typeface="Arial"/>
              <a:buNone/>
            </a:pPr>
            <a:r>
              <a:rPr lang="en-US" dirty="0" smtClean="0"/>
              <a:t>Chairperson: Billy Wayne Hopkins, Superintendent, Morgan County Board of Education</a:t>
            </a:r>
          </a:p>
          <a:p>
            <a:pPr marL="0" marR="0" lvl="0" indent="0" algn="l" rtl="0">
              <a:spcBef>
                <a:spcPts val="0"/>
              </a:spcBef>
              <a:spcAft>
                <a:spcPts val="0"/>
              </a:spcAft>
              <a:buClr>
                <a:schemeClr val="dk1"/>
              </a:buClr>
              <a:buSzPts val="1100"/>
              <a:buFont typeface="Arial"/>
              <a:buNone/>
            </a:pPr>
            <a:r>
              <a:rPr lang="en-US" dirty="0" smtClean="0"/>
              <a:t>Jennifer Adrianna </a:t>
            </a:r>
            <a:r>
              <a:rPr lang="en-US" dirty="0" err="1" smtClean="0"/>
              <a:t>Alexiou</a:t>
            </a:r>
            <a:r>
              <a:rPr lang="en-US" dirty="0" smtClean="0"/>
              <a:t>-Ray, Ph.D., Associate Professor, Instructional Technology and Secondary</a:t>
            </a:r>
          </a:p>
          <a:p>
            <a:pPr marL="0" marR="0" lvl="0" indent="0" algn="l" rtl="0">
              <a:spcBef>
                <a:spcPts val="0"/>
              </a:spcBef>
              <a:spcAft>
                <a:spcPts val="0"/>
              </a:spcAft>
              <a:buClr>
                <a:schemeClr val="dk1"/>
              </a:buClr>
              <a:buSzPts val="1100"/>
              <a:buFont typeface="Arial"/>
              <a:buNone/>
            </a:pPr>
            <a:r>
              <a:rPr lang="en-US" dirty="0" smtClean="0"/>
              <a:t>Education, University of Montevallo</a:t>
            </a:r>
          </a:p>
          <a:p>
            <a:pPr marL="0" marR="0" lvl="0" indent="0" algn="l" rtl="0">
              <a:spcBef>
                <a:spcPts val="0"/>
              </a:spcBef>
              <a:spcAft>
                <a:spcPts val="0"/>
              </a:spcAft>
              <a:buClr>
                <a:schemeClr val="dk1"/>
              </a:buClr>
              <a:buSzPts val="1100"/>
              <a:buFont typeface="Arial"/>
              <a:buNone/>
            </a:pPr>
            <a:r>
              <a:rPr lang="en-US" dirty="0" smtClean="0"/>
              <a:t>Aimee Bates, Technology Integration Specialist, Cullman City Board of Education</a:t>
            </a:r>
          </a:p>
          <a:p>
            <a:pPr marL="0" marR="0" lvl="0" indent="0" algn="l" rtl="0">
              <a:spcBef>
                <a:spcPts val="0"/>
              </a:spcBef>
              <a:spcAft>
                <a:spcPts val="0"/>
              </a:spcAft>
              <a:buClr>
                <a:schemeClr val="dk1"/>
              </a:buClr>
              <a:buSzPts val="1100"/>
              <a:buFont typeface="Arial"/>
              <a:buNone/>
            </a:pPr>
            <a:r>
              <a:rPr lang="en-US" dirty="0" smtClean="0"/>
              <a:t>Roy Black, Teacher, Montgomery Public Schools, Montgomery Public Board of Education</a:t>
            </a:r>
          </a:p>
          <a:p>
            <a:pPr marL="0" marR="0" lvl="0" indent="0" algn="l" rtl="0">
              <a:spcBef>
                <a:spcPts val="0"/>
              </a:spcBef>
              <a:spcAft>
                <a:spcPts val="0"/>
              </a:spcAft>
              <a:buClr>
                <a:schemeClr val="dk1"/>
              </a:buClr>
              <a:buSzPts val="1100"/>
              <a:buFont typeface="Arial"/>
              <a:buNone/>
            </a:pPr>
            <a:r>
              <a:rPr lang="en-US" dirty="0" smtClean="0"/>
              <a:t>Mollie O’Connor Bounds, Elementary Instructional Specialist of Innovation and Initiative, Madison City</a:t>
            </a:r>
          </a:p>
          <a:p>
            <a:pPr marL="0" marR="0" lvl="0" indent="0" algn="l" rtl="0">
              <a:spcBef>
                <a:spcPts val="0"/>
              </a:spcBef>
              <a:spcAft>
                <a:spcPts val="0"/>
              </a:spcAft>
              <a:buClr>
                <a:schemeClr val="dk1"/>
              </a:buClr>
              <a:buSzPts val="1100"/>
              <a:buFont typeface="Arial"/>
              <a:buNone/>
            </a:pPr>
            <a:r>
              <a:rPr lang="en-US" dirty="0" smtClean="0"/>
              <a:t>Board of Education</a:t>
            </a:r>
          </a:p>
          <a:p>
            <a:pPr marL="0" marR="0" lvl="0" indent="0" algn="l" rtl="0">
              <a:spcBef>
                <a:spcPts val="0"/>
              </a:spcBef>
              <a:spcAft>
                <a:spcPts val="0"/>
              </a:spcAft>
              <a:buClr>
                <a:schemeClr val="dk1"/>
              </a:buClr>
              <a:buSzPts val="1100"/>
              <a:buFont typeface="Arial"/>
              <a:buNone/>
            </a:pPr>
            <a:r>
              <a:rPr lang="en-US" dirty="0" smtClean="0"/>
              <a:t>Barbara Burchard, Chief Technology Officer, Elmore County Board of Education</a:t>
            </a:r>
          </a:p>
          <a:p>
            <a:pPr marL="0" marR="0" lvl="0" indent="0" algn="l" rtl="0">
              <a:spcBef>
                <a:spcPts val="0"/>
              </a:spcBef>
              <a:spcAft>
                <a:spcPts val="0"/>
              </a:spcAft>
              <a:buClr>
                <a:schemeClr val="dk1"/>
              </a:buClr>
              <a:buSzPts val="1100"/>
              <a:buFont typeface="Arial"/>
              <a:buNone/>
            </a:pPr>
            <a:r>
              <a:rPr lang="en-US" dirty="0" smtClean="0"/>
              <a:t>Vincent Joseph Chiaramonte, Teacher, </a:t>
            </a:r>
            <a:r>
              <a:rPr lang="en-US" dirty="0" err="1" smtClean="0"/>
              <a:t>Bumpus</a:t>
            </a:r>
            <a:r>
              <a:rPr lang="en-US" dirty="0" smtClean="0"/>
              <a:t> Middle School, Hoover City Board of Education</a:t>
            </a:r>
          </a:p>
          <a:p>
            <a:pPr marL="0" marR="0" lvl="0" indent="0" algn="l" rtl="0">
              <a:spcBef>
                <a:spcPts val="0"/>
              </a:spcBef>
              <a:spcAft>
                <a:spcPts val="0"/>
              </a:spcAft>
              <a:buClr>
                <a:schemeClr val="dk1"/>
              </a:buClr>
              <a:buSzPts val="1100"/>
              <a:buFont typeface="Arial"/>
              <a:buNone/>
            </a:pPr>
            <a:r>
              <a:rPr lang="en-US" dirty="0" smtClean="0"/>
              <a:t>April Praytor Chamberlain, Technology Coordinator, Trussville City Board of Education</a:t>
            </a:r>
          </a:p>
          <a:p>
            <a:pPr marL="0" marR="0" lvl="0" indent="0" algn="l" rtl="0">
              <a:spcBef>
                <a:spcPts val="0"/>
              </a:spcBef>
              <a:spcAft>
                <a:spcPts val="0"/>
              </a:spcAft>
              <a:buClr>
                <a:schemeClr val="dk1"/>
              </a:buClr>
              <a:buSzPts val="1100"/>
              <a:buFont typeface="Arial"/>
              <a:buNone/>
            </a:pPr>
            <a:r>
              <a:rPr lang="en-US" dirty="0" smtClean="0"/>
              <a:t>J. Mark Coleman, Ph.D., District Technology Instructor, Montgomery Public Board of Education</a:t>
            </a:r>
          </a:p>
          <a:p>
            <a:pPr marL="0" marR="0" lvl="0" indent="0" algn="l" rtl="0">
              <a:spcBef>
                <a:spcPts val="0"/>
              </a:spcBef>
              <a:spcAft>
                <a:spcPts val="0"/>
              </a:spcAft>
              <a:buClr>
                <a:schemeClr val="dk1"/>
              </a:buClr>
              <a:buSzPts val="1100"/>
              <a:buFont typeface="Arial"/>
              <a:buNone/>
            </a:pPr>
            <a:r>
              <a:rPr lang="en-US" dirty="0" smtClean="0"/>
              <a:t>Tammy P. Dunn, Chief Academic Officer, A+ College Ready</a:t>
            </a:r>
          </a:p>
          <a:p>
            <a:pPr marL="0" marR="0" lvl="0" indent="0" algn="l" rtl="0">
              <a:spcBef>
                <a:spcPts val="0"/>
              </a:spcBef>
              <a:spcAft>
                <a:spcPts val="0"/>
              </a:spcAft>
              <a:buClr>
                <a:schemeClr val="dk1"/>
              </a:buClr>
              <a:buSzPts val="1100"/>
              <a:buFont typeface="Arial"/>
              <a:buNone/>
            </a:pPr>
            <a:r>
              <a:rPr lang="en-US" dirty="0" smtClean="0"/>
              <a:t>Jeff Gray, Ph.D., Professor, Department of Computer Science, University of Alabama</a:t>
            </a:r>
          </a:p>
          <a:p>
            <a:pPr marL="0" marR="0" lvl="0" indent="0" algn="l" rtl="0">
              <a:spcBef>
                <a:spcPts val="0"/>
              </a:spcBef>
              <a:spcAft>
                <a:spcPts val="0"/>
              </a:spcAft>
              <a:buClr>
                <a:schemeClr val="dk1"/>
              </a:buClr>
              <a:buSzPts val="1100"/>
              <a:buFont typeface="Arial"/>
              <a:buNone/>
            </a:pPr>
            <a:r>
              <a:rPr lang="en-US" dirty="0" smtClean="0"/>
              <a:t>Tiffany Goldschmidt, Ed.S., Technology Facilitator, Consulting Teacher, Baldwin County Board of Education</a:t>
            </a:r>
          </a:p>
          <a:p>
            <a:pPr marL="0" marR="0" lvl="0" indent="0" algn="l" rtl="0">
              <a:spcBef>
                <a:spcPts val="0"/>
              </a:spcBef>
              <a:spcAft>
                <a:spcPts val="0"/>
              </a:spcAft>
              <a:buClr>
                <a:schemeClr val="dk1"/>
              </a:buClr>
              <a:buSzPts val="1100"/>
              <a:buFont typeface="Arial"/>
              <a:buNone/>
            </a:pPr>
            <a:r>
              <a:rPr lang="en-US" dirty="0" smtClean="0"/>
              <a:t>Kelli Lane, District Administrator, Technology Integration Coordinator, Hoover City Board of Education</a:t>
            </a:r>
          </a:p>
          <a:p>
            <a:pPr marL="0" marR="0" lvl="0" indent="0" algn="l" rtl="0">
              <a:spcBef>
                <a:spcPts val="0"/>
              </a:spcBef>
              <a:spcAft>
                <a:spcPts val="0"/>
              </a:spcAft>
              <a:buClr>
                <a:schemeClr val="dk1"/>
              </a:buClr>
              <a:buSzPts val="1100"/>
              <a:buFont typeface="Arial"/>
              <a:buNone/>
            </a:pPr>
            <a:r>
              <a:rPr lang="en-US" dirty="0" smtClean="0"/>
              <a:t>Timothy Darnell Lewis, Ph.D., Associate Professor, Instructional Technology Program Director, Auburn</a:t>
            </a:r>
          </a:p>
          <a:p>
            <a:pPr marL="0" marR="0" lvl="0" indent="0" algn="l" rtl="0">
              <a:spcBef>
                <a:spcPts val="0"/>
              </a:spcBef>
              <a:spcAft>
                <a:spcPts val="0"/>
              </a:spcAft>
              <a:buClr>
                <a:schemeClr val="dk1"/>
              </a:buClr>
              <a:buSzPts val="1100"/>
              <a:buFont typeface="Arial"/>
              <a:buNone/>
            </a:pPr>
            <a:r>
              <a:rPr lang="en-US" dirty="0" smtClean="0"/>
              <a:t>University Montgomery</a:t>
            </a:r>
          </a:p>
          <a:p>
            <a:pPr marL="0" marR="0" lvl="0" indent="0" algn="l" rtl="0">
              <a:spcBef>
                <a:spcPts val="0"/>
              </a:spcBef>
              <a:spcAft>
                <a:spcPts val="0"/>
              </a:spcAft>
              <a:buClr>
                <a:schemeClr val="dk1"/>
              </a:buClr>
              <a:buSzPts val="1100"/>
              <a:buFont typeface="Arial"/>
              <a:buNone/>
            </a:pPr>
            <a:r>
              <a:rPr lang="en-US" dirty="0" smtClean="0"/>
              <a:t>Tamara Matthews Sanders, Instructional Technology Specialist, </a:t>
            </a:r>
            <a:r>
              <a:rPr lang="en-US" dirty="0" err="1" smtClean="0"/>
              <a:t>Phenix</a:t>
            </a:r>
            <a:r>
              <a:rPr lang="en-US" dirty="0" smtClean="0"/>
              <a:t> City Board of Education</a:t>
            </a:r>
          </a:p>
          <a:p>
            <a:pPr marL="0" marR="0" lvl="0" indent="0" algn="l" rtl="0">
              <a:spcBef>
                <a:spcPts val="0"/>
              </a:spcBef>
              <a:spcAft>
                <a:spcPts val="0"/>
              </a:spcAft>
              <a:buClr>
                <a:schemeClr val="dk1"/>
              </a:buClr>
              <a:buSzPts val="1100"/>
              <a:buFont typeface="Arial"/>
              <a:buNone/>
            </a:pPr>
            <a:r>
              <a:rPr lang="en-US" dirty="0" smtClean="0"/>
              <a:t>Ashley Waring, Teacher, Rocky Ridge Elementary School, Hoover City Board of Education</a:t>
            </a:r>
          </a:p>
          <a:p>
            <a:pPr marL="0" marR="0" lvl="0" indent="0" algn="l" rtl="0">
              <a:spcBef>
                <a:spcPts val="0"/>
              </a:spcBef>
              <a:spcAft>
                <a:spcPts val="0"/>
              </a:spcAft>
              <a:buClr>
                <a:schemeClr val="dk1"/>
              </a:buClr>
              <a:buSzPts val="1100"/>
              <a:buFont typeface="Arial"/>
              <a:buNone/>
            </a:pPr>
            <a:r>
              <a:rPr lang="en-US" dirty="0" smtClean="0"/>
              <a:t>Lauren Hitt Woolley, Technology Coordinator, Shelby County Board of Education</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63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Mr. Hopkins</a:t>
            </a: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Dr. Richardson and State School Board, it is our great pleasure to present to you the 2018 Digital Literacy and Computer Science Course of Study. You will find that this document is designed to help local districts and individual teachers to create effective, challenging, and engaging curricula for every one of their students. </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I am going to turn this presentation over to Mark Coleman.</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915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Mark</a:t>
            </a: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Introduce</a:t>
            </a:r>
            <a:r>
              <a:rPr lang="en-US" sz="1200" b="0" i="0" u="none" strike="noStrike" cap="none" baseline="0" dirty="0" smtClean="0">
                <a:solidFill>
                  <a:schemeClr val="dk1"/>
                </a:solidFill>
                <a:latin typeface="Calibri"/>
                <a:ea typeface="Calibri"/>
                <a:cs typeface="Calibri"/>
                <a:sym typeface="Calibri"/>
              </a:rPr>
              <a:t> yourself to the State School Board.</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Let</a:t>
            </a:r>
            <a:r>
              <a:rPr lang="en-US" sz="1200" b="0" i="0" u="none" strike="noStrike" cap="none" baseline="0" dirty="0" smtClean="0">
                <a:solidFill>
                  <a:schemeClr val="dk1"/>
                </a:solidFill>
                <a:latin typeface="Calibri"/>
                <a:ea typeface="Calibri"/>
                <a:cs typeface="Calibri"/>
                <a:sym typeface="Calibri"/>
              </a:rPr>
              <a:t> us </a:t>
            </a:r>
            <a:r>
              <a:rPr lang="en-US" sz="1200" b="0" i="0" u="none" strike="noStrike" cap="none" dirty="0" smtClean="0">
                <a:solidFill>
                  <a:schemeClr val="dk1"/>
                </a:solidFill>
                <a:latin typeface="Calibri"/>
                <a:ea typeface="Calibri"/>
                <a:cs typeface="Calibri"/>
                <a:sym typeface="Calibri"/>
              </a:rPr>
              <a:t>begin with the Conceptual Framework and its graphic.  The graphic representation of this Course of Study contains several elements</a:t>
            </a:r>
            <a:r>
              <a:rPr lang="en-US" dirty="0" smtClean="0"/>
              <a:t>. The state of Alabama is represented in the background with circuit board to represent hardware. The globe is encircled by the five content strands- computing analyst, computational thinker, citizen of a digital culture, innovative designer, global collaborator- each radiating from the student in the state of Alabama. There is a blank band- intentionally left this way to leave space for the future. Each continent is inscribed with binary code, to represent software and programming.</a:t>
            </a:r>
            <a:endParaRPr lang="en-US" sz="1200" b="0" i="0" u="none" strike="noStrike" cap="none" dirty="0" smtClean="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32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Mark</a:t>
            </a: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In </a:t>
            </a:r>
            <a:r>
              <a:rPr lang="en-US" sz="1200" b="0" i="0" u="none" strike="noStrike" cap="none" dirty="0">
                <a:solidFill>
                  <a:schemeClr val="dk1"/>
                </a:solidFill>
                <a:latin typeface="Calibri"/>
                <a:ea typeface="Calibri"/>
                <a:cs typeface="Calibri"/>
                <a:sym typeface="Calibri"/>
              </a:rPr>
              <a:t>the early grades in the 2018 </a:t>
            </a:r>
            <a:r>
              <a:rPr lang="en-US" sz="1200" b="0" i="1" u="none" strike="noStrike" cap="none" dirty="0">
                <a:solidFill>
                  <a:schemeClr val="dk1"/>
                </a:solidFill>
                <a:latin typeface="Calibri"/>
                <a:ea typeface="Calibri"/>
                <a:cs typeface="Calibri"/>
                <a:sym typeface="Calibri"/>
              </a:rPr>
              <a:t>Digital Literacy and Computer Science Course of Study</a:t>
            </a:r>
            <a:r>
              <a:rPr lang="en-US" sz="1200" b="0" i="0" u="none" strike="noStrike" cap="none" dirty="0">
                <a:solidFill>
                  <a:schemeClr val="dk1"/>
                </a:solidFill>
                <a:latin typeface="Calibri"/>
                <a:ea typeface="Calibri"/>
                <a:cs typeface="Calibri"/>
                <a:sym typeface="Calibri"/>
              </a:rPr>
              <a:t>, students focus more on digital literacy, which are the skills that students must learn as they are introduced to computer science.  In the later grades, the instructional focus transitions from digital literacy toward computer science, but continue by addressing more advanced digital literacy skills.  While both focus areas are present along the entire continuum, this graph represents the transition in the level of instructional focus as students progress along the continuum.</a:t>
            </a:r>
            <a:endParaRPr b="0" dirty="0"/>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For example,  </a:t>
            </a:r>
            <a:r>
              <a:rPr lang="en-US" sz="1200" b="0" i="0" u="none" strike="noStrike" cap="none" dirty="0">
                <a:solidFill>
                  <a:schemeClr val="dk1"/>
                </a:solidFill>
                <a:latin typeface="Calibri"/>
                <a:ea typeface="Calibri"/>
                <a:cs typeface="Calibri"/>
                <a:sym typeface="Calibri"/>
              </a:rPr>
              <a:t>a</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kindergartener learns what digital tools are</a:t>
            </a:r>
            <a:r>
              <a:rPr lang="en-US" b="0" dirty="0"/>
              <a:t>, an older student </a:t>
            </a:r>
            <a:r>
              <a:rPr lang="en-US" sz="1200" b="0" i="0" u="none" strike="noStrike" cap="none" dirty="0">
                <a:solidFill>
                  <a:schemeClr val="dk1"/>
                </a:solidFill>
                <a:latin typeface="Calibri"/>
                <a:ea typeface="Calibri"/>
                <a:cs typeface="Calibri"/>
                <a:sym typeface="Calibri"/>
              </a:rPr>
              <a:t>learn</a:t>
            </a:r>
            <a:r>
              <a:rPr lang="en-US" b="0" dirty="0"/>
              <a:t>s how they work, and a high </a:t>
            </a:r>
            <a:r>
              <a:rPr lang="en-US" b="0" dirty="0" smtClean="0"/>
              <a:t>school</a:t>
            </a:r>
            <a:r>
              <a:rPr lang="en-US" b="0" baseline="0" dirty="0" smtClean="0"/>
              <a:t> student</a:t>
            </a:r>
            <a:r>
              <a:rPr lang="en-US" b="0" dirty="0" smtClean="0"/>
              <a:t> </a:t>
            </a:r>
            <a:r>
              <a:rPr lang="en-US" b="0" dirty="0"/>
              <a:t>creates them</a:t>
            </a:r>
            <a:r>
              <a:rPr lang="en-US" b="0" dirty="0" smtClean="0"/>
              <a:t>.  Now I am going to turn this presentation over to Ashley Waring.</a:t>
            </a:r>
            <a:endParaRPr b="0" dirty="0"/>
          </a:p>
          <a:p>
            <a:pPr marL="0" marR="0" lvl="0" indent="0" algn="l" rtl="0">
              <a:lnSpc>
                <a:spcPct val="100000"/>
              </a:lnSpc>
              <a:spcBef>
                <a:spcPts val="0"/>
              </a:spcBef>
              <a:spcAft>
                <a:spcPts val="0"/>
              </a:spcAft>
              <a:buClr>
                <a:schemeClr val="dk1"/>
              </a:buClr>
              <a:buSzPts val="14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189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Ashley,</a:t>
            </a:r>
            <a:r>
              <a:rPr lang="en-US" sz="1200" b="0" i="0" u="none" strike="noStrike" cap="none" baseline="0" dirty="0" smtClean="0">
                <a:solidFill>
                  <a:schemeClr val="dk1"/>
                </a:solidFill>
                <a:latin typeface="Calibri"/>
                <a:ea typeface="Calibri"/>
                <a:cs typeface="Calibri"/>
                <a:sym typeface="Calibri"/>
              </a:rPr>
              <a:t> introduce yourself.</a:t>
            </a: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Before </a:t>
            </a:r>
            <a:r>
              <a:rPr lang="en-US" sz="1200" b="0" i="0" u="none" strike="noStrike" cap="none" dirty="0">
                <a:solidFill>
                  <a:schemeClr val="dk1"/>
                </a:solidFill>
                <a:latin typeface="Calibri"/>
                <a:ea typeface="Calibri"/>
                <a:cs typeface="Calibri"/>
                <a:sym typeface="Calibri"/>
              </a:rPr>
              <a:t>we begin discussing the different grade-levels, let’s take a look at what the committee found necessary to develop in this course of study.  Six of the standards appeared to recur at grade levels along the K – 12 continuum. </a:t>
            </a:r>
            <a:r>
              <a:rPr lang="en-US" sz="1200" b="0" i="0" u="none" strike="noStrike" cap="none" baseline="0" dirty="0" smtClean="0">
                <a:solidFill>
                  <a:schemeClr val="dk1"/>
                </a:solidFill>
                <a:latin typeface="Calibri"/>
                <a:ea typeface="Calibri"/>
                <a:cs typeface="Calibri"/>
                <a:sym typeface="Calibri"/>
              </a:rPr>
              <a:t> </a:t>
            </a:r>
            <a:r>
              <a:rPr lang="en-US" sz="1200" b="0" i="1" u="none" strike="noStrike" cap="none" baseline="0" dirty="0" smtClean="0">
                <a:solidFill>
                  <a:schemeClr val="dk1"/>
                </a:solidFill>
                <a:latin typeface="Calibri"/>
                <a:ea typeface="Calibri"/>
                <a:cs typeface="Calibri"/>
                <a:sym typeface="Calibri"/>
              </a:rPr>
              <a:t>Tell the SBOE that you are going to</a:t>
            </a:r>
            <a:r>
              <a:rPr lang="en-US" sz="1200" b="0" i="1" u="none" strike="noStrike" cap="none" dirty="0" smtClean="0">
                <a:solidFill>
                  <a:schemeClr val="dk1"/>
                </a:solidFill>
                <a:latin typeface="Calibri"/>
                <a:ea typeface="Calibri"/>
                <a:cs typeface="Calibri"/>
                <a:sym typeface="Calibri"/>
              </a:rPr>
              <a:t> pause long enough for them to read the recurring standards</a:t>
            </a:r>
            <a:endParaRPr lang="en-US" i="1" dirty="0" smtClean="0"/>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Rather </a:t>
            </a:r>
            <a:r>
              <a:rPr lang="en-US" sz="1200" b="0" i="0" u="none" strike="noStrike" cap="none" dirty="0">
                <a:solidFill>
                  <a:schemeClr val="dk1"/>
                </a:solidFill>
                <a:latin typeface="Calibri"/>
                <a:ea typeface="Calibri"/>
                <a:cs typeface="Calibri"/>
                <a:sym typeface="Calibri"/>
              </a:rPr>
              <a:t>than repeating these standards at multiple grade levels, the committee agreed to outline these standards at the beginning and describe how they would progressively increase in complexity through the grades. </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If </a:t>
            </a:r>
            <a:r>
              <a:rPr lang="en-US" sz="1200" b="0" i="0" u="none" strike="noStrike" cap="none" dirty="0">
                <a:solidFill>
                  <a:schemeClr val="dk1"/>
                </a:solidFill>
                <a:latin typeface="Calibri"/>
                <a:ea typeface="Calibri"/>
                <a:cs typeface="Calibri"/>
                <a:sym typeface="Calibri"/>
              </a:rPr>
              <a:t>more explanation is needed, refer to page 8 and 9 in the COS</a:t>
            </a:r>
            <a:r>
              <a:rPr lang="en-US" sz="1200" b="0" i="0" u="none" strike="noStrike" cap="none" dirty="0" smtClean="0">
                <a:solidFill>
                  <a:schemeClr val="dk1"/>
                </a:solidFill>
                <a:latin typeface="Calibri"/>
                <a:ea typeface="Calibri"/>
                <a:cs typeface="Calibri"/>
                <a:sym typeface="Calibri"/>
              </a:rPr>
              <a:t>. Next, Ashley is going to explain how the content</a:t>
            </a:r>
            <a:r>
              <a:rPr lang="en-US" sz="1200" b="0" i="0" u="none" strike="noStrike" cap="none" baseline="0" dirty="0" smtClean="0">
                <a:solidFill>
                  <a:schemeClr val="dk1"/>
                </a:solidFill>
                <a:latin typeface="Calibri"/>
                <a:ea typeface="Calibri"/>
                <a:cs typeface="Calibri"/>
                <a:sym typeface="Calibri"/>
              </a:rPr>
              <a:t> standards that were not “Recurring” were developed from K – 12. </a:t>
            </a:r>
            <a:endParaRPr dirty="0"/>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820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0" i="0" u="none" strike="noStrike" cap="none" dirty="0" smtClean="0">
                <a:solidFill>
                  <a:schemeClr val="dk1"/>
                </a:solidFill>
                <a:latin typeface="Calibri"/>
                <a:ea typeface="Calibri"/>
                <a:cs typeface="Calibri"/>
                <a:sym typeface="Calibri"/>
              </a:rPr>
              <a:t>Ashley</a:t>
            </a: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After </a:t>
            </a:r>
            <a:r>
              <a:rPr lang="en-US" sz="1200" b="0" i="0" u="none" strike="noStrike" cap="none" dirty="0">
                <a:solidFill>
                  <a:schemeClr val="dk1"/>
                </a:solidFill>
                <a:latin typeface="Calibri"/>
                <a:ea typeface="Calibri"/>
                <a:cs typeface="Calibri"/>
                <a:sym typeface="Calibri"/>
              </a:rPr>
              <a:t>the Recurring Standards, we begin the development of the content </a:t>
            </a:r>
            <a:r>
              <a:rPr lang="en-US" sz="1200" b="0" i="0" u="none" strike="noStrike" cap="none" dirty="0" smtClean="0">
                <a:solidFill>
                  <a:schemeClr val="dk1"/>
                </a:solidFill>
                <a:latin typeface="Calibri"/>
                <a:ea typeface="Calibri"/>
                <a:cs typeface="Calibri"/>
                <a:sym typeface="Calibri"/>
              </a:rPr>
              <a:t>standards that were not “recurring”.  </a:t>
            </a:r>
            <a:r>
              <a:rPr lang="en-US" sz="1200" b="0" i="0" u="none" strike="noStrike" cap="none" dirty="0">
                <a:solidFill>
                  <a:schemeClr val="dk1"/>
                </a:solidFill>
                <a:latin typeface="Calibri"/>
                <a:ea typeface="Calibri"/>
                <a:cs typeface="Calibri"/>
                <a:sym typeface="Calibri"/>
              </a:rPr>
              <a:t>If you remember from the conceptual framework graphic, we see ribbons around the globe.  These phrases on these ribbons represent </a:t>
            </a:r>
            <a:r>
              <a:rPr lang="en-US" sz="1200" b="0" i="0" u="none" strike="noStrike" cap="none" dirty="0" smtClean="0">
                <a:solidFill>
                  <a:schemeClr val="dk1"/>
                </a:solidFill>
                <a:latin typeface="Calibri"/>
                <a:ea typeface="Calibri"/>
                <a:cs typeface="Calibri"/>
                <a:sym typeface="Calibri"/>
              </a:rPr>
              <a:t>strands </a:t>
            </a:r>
            <a:r>
              <a:rPr lang="en-US" sz="1200" b="0" i="0" u="none" strike="noStrike" cap="none" dirty="0">
                <a:solidFill>
                  <a:schemeClr val="dk1"/>
                </a:solidFill>
                <a:latin typeface="Calibri"/>
                <a:ea typeface="Calibri"/>
                <a:cs typeface="Calibri"/>
                <a:sym typeface="Calibri"/>
              </a:rPr>
              <a:t>that organize the student’s focus of study for each grade. These phrases were developed with the student in mind</a:t>
            </a:r>
            <a:r>
              <a:rPr lang="en-US" dirty="0"/>
              <a:t>, with the end goal stated in each phrase. This COS is intended to help students become computational thinkers, citizens of a digital culture, global collaborators, computing analysts, and innovative designers. </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3752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527738"/>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8699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38585119"/>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26994480"/>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51934929"/>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8210298"/>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15593519"/>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89399288"/>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569357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47543923"/>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3014818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9128098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991394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60511864"/>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13109788"/>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02590056"/>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4151686"/>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alpha val="10000"/>
                <a:lumMod val="0"/>
                <a:lumOff val="10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43855573"/>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ransition spd="slow">
    <p:push dir="u"/>
  </p:transition>
  <p:timing>
    <p:tnLst>
      <p:par>
        <p:cTn id="1" dur="indefinite" restart="never" nodeType="tmRoot"/>
      </p:par>
    </p:tnLst>
  </p:timing>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alex.state.al.us/dlc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242303" y="2442523"/>
            <a:ext cx="4283941" cy="128089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Calibri"/>
              <a:buNone/>
            </a:pPr>
            <a:r>
              <a:rPr lang="en-US" sz="4000" b="1" i="0" u="none" strike="noStrike" cap="none" dirty="0">
                <a:solidFill>
                  <a:schemeClr val="bg1"/>
                </a:solidFill>
                <a:latin typeface="Calibri"/>
                <a:ea typeface="Calibri"/>
                <a:cs typeface="Calibri"/>
                <a:sym typeface="Calibri"/>
              </a:rPr>
              <a:t>2018 Digital Literacy and Computer Science Course of Study</a:t>
            </a:r>
            <a:endParaRPr sz="4000" b="1" i="0" u="none" strike="noStrike" cap="none" dirty="0">
              <a:solidFill>
                <a:schemeClr val="bg1"/>
              </a:solidFill>
              <a:latin typeface="Calibri"/>
              <a:ea typeface="Calibri"/>
              <a:cs typeface="Calibri"/>
              <a:sym typeface="Calibri"/>
            </a:endParaRPr>
          </a:p>
        </p:txBody>
      </p:sp>
      <p:pic>
        <p:nvPicPr>
          <p:cNvPr id="4" name="Shape 119"/>
          <p:cNvPicPr preferRelativeResize="0">
            <a:picLocks noGrp="1"/>
          </p:cNvPicPr>
          <p:nvPr>
            <p:ph idx="1"/>
          </p:nvPr>
        </p:nvPicPr>
        <p:blipFill rotWithShape="1">
          <a:blip r:embed="rId3">
            <a:alphaModFix/>
          </a:blip>
          <a:stretch/>
        </p:blipFill>
        <p:spPr>
          <a:xfrm>
            <a:off x="650748" y="344424"/>
            <a:ext cx="4872227" cy="6251448"/>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1" i="0" u="none" strike="noStrike" cap="none" smtClean="0">
                <a:solidFill>
                  <a:schemeClr val="bg1"/>
                </a:solidFill>
                <a:latin typeface="Calibri"/>
                <a:ea typeface="Calibri"/>
                <a:cs typeface="Calibri"/>
                <a:sym typeface="Calibri"/>
              </a:rPr>
              <a:t>1</a:t>
            </a:fld>
            <a:endParaRPr lang="en-US" sz="1200" b="1"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idx="1"/>
          </p:nvPr>
        </p:nvSpPr>
        <p:spPr>
          <a:xfrm>
            <a:off x="380600" y="944759"/>
            <a:ext cx="10515600" cy="544036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Students in </a:t>
            </a:r>
            <a:r>
              <a:rPr lang="en-US" sz="2800" dirty="0" smtClean="0">
                <a:solidFill>
                  <a:schemeClr val="dk1"/>
                </a:solidFill>
                <a:latin typeface="Calibri"/>
                <a:ea typeface="Calibri"/>
                <a:cs typeface="Calibri"/>
                <a:sym typeface="Calibri"/>
              </a:rPr>
              <a:t>Grades K – 2</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will meet the following learning goals:</a:t>
            </a:r>
            <a:endParaRPr sz="2800" b="0" i="0" u="none" strike="noStrike" cap="none" dirty="0">
              <a:solidFill>
                <a:schemeClr val="dk1"/>
              </a:solidFill>
              <a:latin typeface="Calibri"/>
              <a:ea typeface="Calibri"/>
              <a:cs typeface="Calibri"/>
              <a:sym typeface="Calibri"/>
            </a:endParaRPr>
          </a:p>
          <a:p>
            <a:pPr marL="0" marR="0" lvl="0" indent="228600" algn="l" rtl="0">
              <a:lnSpc>
                <a:spcPct val="100000"/>
              </a:lnSpc>
              <a:spcBef>
                <a:spcPts val="0"/>
              </a:spcBef>
              <a:spcAft>
                <a:spcPts val="0"/>
              </a:spcAft>
              <a:buClr>
                <a:schemeClr val="dk1"/>
              </a:buClr>
              <a:buSzPts val="2800"/>
              <a:buFont typeface="Arial"/>
              <a:buNone/>
            </a:pP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800"/>
              </a:spcBef>
              <a:spcAft>
                <a:spcPts val="0"/>
              </a:spcAft>
              <a:buClr>
                <a:schemeClr val="accent1">
                  <a:lumMod val="75000"/>
                </a:schemeClr>
              </a:buClr>
              <a:buSzPct val="100000"/>
              <a:buFont typeface="Arial"/>
              <a:buChar char="●"/>
            </a:pPr>
            <a:r>
              <a:rPr lang="en-US" sz="2200" b="0" i="0" u="none" strike="noStrike" cap="none" dirty="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Computational Thinkers, </a:t>
            </a:r>
            <a:r>
              <a:rPr lang="en-US" sz="2200" b="0" i="0" u="none" strike="noStrike" cap="none" dirty="0">
                <a:solidFill>
                  <a:schemeClr val="dk1"/>
                </a:solidFill>
                <a:latin typeface="Calibri"/>
                <a:ea typeface="Calibri"/>
                <a:cs typeface="Calibri"/>
                <a:sym typeface="Calibri"/>
              </a:rPr>
              <a:t>students will explain how computing is an integral part of our world</a:t>
            </a:r>
            <a:r>
              <a:rPr lang="en-US" sz="2200" b="0" i="0" u="none" strike="noStrike" cap="none" dirty="0" smtClean="0">
                <a:solidFill>
                  <a:schemeClr val="dk1"/>
                </a:solidFill>
                <a:latin typeface="Calibri"/>
                <a:ea typeface="Calibri"/>
                <a:cs typeface="Calibri"/>
                <a:sym typeface="Calibri"/>
              </a:rPr>
              <a:t>.</a:t>
            </a:r>
            <a:endParaRPr sz="2200" b="1" i="1"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accent1">
                  <a:lumMod val="75000"/>
                </a:schemeClr>
              </a:buClr>
              <a:buSzPct val="100000"/>
              <a:buFont typeface="Arial"/>
              <a:buChar char="●"/>
            </a:pPr>
            <a:r>
              <a:rPr lang="en-US" sz="2200" b="0" i="0" u="none" strike="noStrike" cap="none" dirty="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Citizens of a Digital Culture, </a:t>
            </a:r>
            <a:r>
              <a:rPr lang="en-US" sz="2200" b="0" i="0" u="none" strike="noStrike" cap="none" dirty="0">
                <a:solidFill>
                  <a:schemeClr val="dk1"/>
                </a:solidFill>
                <a:latin typeface="Calibri"/>
                <a:ea typeface="Calibri"/>
                <a:cs typeface="Calibri"/>
                <a:sym typeface="Calibri"/>
              </a:rPr>
              <a:t>students will demonstrate ways to be good digital citizens</a:t>
            </a:r>
            <a:r>
              <a:rPr lang="en-US" sz="2200" b="0" i="0" u="none" strike="noStrike" cap="none" dirty="0" smtClean="0">
                <a:solidFill>
                  <a:schemeClr val="dk1"/>
                </a:solidFill>
                <a:latin typeface="Calibri"/>
                <a:ea typeface="Calibri"/>
                <a:cs typeface="Calibri"/>
                <a:sym typeface="Calibri"/>
              </a:rPr>
              <a:t>.</a:t>
            </a:r>
            <a:endParaRPr sz="2200" b="1" i="1"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accent1">
                  <a:lumMod val="75000"/>
                </a:schemeClr>
              </a:buClr>
              <a:buSzPct val="100000"/>
              <a:buFont typeface="Arial"/>
              <a:buChar char="●"/>
            </a:pPr>
            <a:r>
              <a:rPr lang="en-US" sz="2200" b="0" i="0" u="none" strike="noStrike" cap="none" dirty="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Global Collaborators, </a:t>
            </a:r>
            <a:r>
              <a:rPr lang="en-US" sz="2200" b="0" i="0" u="none" strike="noStrike" cap="none" dirty="0">
                <a:solidFill>
                  <a:schemeClr val="dk1"/>
                </a:solidFill>
                <a:latin typeface="Calibri"/>
                <a:ea typeface="Calibri"/>
                <a:cs typeface="Calibri"/>
                <a:sym typeface="Calibri"/>
              </a:rPr>
              <a:t>students will collaborate with other learners and contribute ideas to their joint projects</a:t>
            </a:r>
            <a:r>
              <a:rPr lang="en-US" sz="2200" b="0" i="0" u="none" strike="noStrike" cap="none" dirty="0" smtClean="0">
                <a:solidFill>
                  <a:schemeClr val="dk1"/>
                </a:solidFill>
                <a:latin typeface="Calibri"/>
                <a:ea typeface="Calibri"/>
                <a:cs typeface="Calibri"/>
                <a:sym typeface="Calibri"/>
              </a:rPr>
              <a:t>.</a:t>
            </a:r>
            <a:endParaRPr sz="2200" b="1" i="1"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accent1">
                  <a:lumMod val="75000"/>
                </a:schemeClr>
              </a:buClr>
              <a:buSzPct val="100000"/>
              <a:buFont typeface="Arial"/>
              <a:buChar char="●"/>
            </a:pPr>
            <a:r>
              <a:rPr lang="en-US" sz="2200" b="0" i="0" u="none" strike="noStrike" cap="none" dirty="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Computing Analysts,</a:t>
            </a:r>
            <a:r>
              <a:rPr lang="en-US" sz="2200" b="0" i="0" u="none" strike="noStrike" cap="none" dirty="0">
                <a:solidFill>
                  <a:schemeClr val="dk1"/>
                </a:solidFill>
                <a:latin typeface="Calibri"/>
                <a:ea typeface="Calibri"/>
                <a:cs typeface="Calibri"/>
                <a:sym typeface="Calibri"/>
              </a:rPr>
              <a:t> students will use their growing knowledge of computers to create artifacts systematically and efficiently</a:t>
            </a:r>
            <a:r>
              <a:rPr lang="en-US" sz="2200" b="0" i="0" u="none" strike="noStrike" cap="none" dirty="0" smtClean="0">
                <a:solidFill>
                  <a:schemeClr val="dk1"/>
                </a:solidFill>
                <a:latin typeface="Calibri"/>
                <a:ea typeface="Calibri"/>
                <a:cs typeface="Calibri"/>
                <a:sym typeface="Calibri"/>
              </a:rPr>
              <a:t>.</a:t>
            </a:r>
            <a:endParaRPr sz="2200" b="1" i="1"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accent1">
                  <a:lumMod val="75000"/>
                </a:schemeClr>
              </a:buClr>
              <a:buSzPct val="100000"/>
              <a:buFont typeface="Arial"/>
              <a:buChar char="●"/>
            </a:pPr>
            <a:r>
              <a:rPr lang="en-US" sz="2200" b="0" i="0" u="none" strike="noStrike" cap="none" dirty="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Innovative Designers,</a:t>
            </a:r>
            <a:r>
              <a:rPr lang="en-US" sz="2200" b="0" i="0" u="none" strike="noStrike" cap="none" dirty="0">
                <a:solidFill>
                  <a:schemeClr val="dk1"/>
                </a:solidFill>
                <a:latin typeface="Calibri"/>
                <a:ea typeface="Calibri"/>
                <a:cs typeface="Calibri"/>
                <a:sym typeface="Calibri"/>
              </a:rPr>
              <a:t> students will undertake challenges and create new ways to address existing problems.</a:t>
            </a:r>
            <a:endParaRPr sz="2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accent1">
                  <a:lumMod val="75000"/>
                </a:schemeClr>
              </a:buClr>
              <a:buSzPts val="2800"/>
              <a:buFont typeface="Arial"/>
              <a:buNone/>
            </a:pPr>
            <a:r>
              <a:rPr lang="en-US" sz="1800" b="1" i="1" u="none" strike="noStrike" cap="none" dirty="0">
                <a:solidFill>
                  <a:schemeClr val="dk1"/>
                </a:solidFill>
                <a:latin typeface="Arial"/>
                <a:ea typeface="Arial"/>
                <a:cs typeface="Arial"/>
                <a:sym typeface="Arial"/>
              </a:rPr>
              <a:t> </a:t>
            </a:r>
            <a:endParaRPr sz="1800" b="1" i="1" u="none" strike="noStrike" cap="none" dirty="0">
              <a:solidFill>
                <a:schemeClr val="dk1"/>
              </a:solidFill>
              <a:latin typeface="Arial"/>
              <a:ea typeface="Arial"/>
              <a:cs typeface="Arial"/>
              <a:sym typeface="Arial"/>
            </a:endParaRPr>
          </a:p>
          <a:p>
            <a:pPr marL="0" marR="0" lvl="0" indent="228600" algn="l" rtl="0">
              <a:lnSpc>
                <a:spcPct val="100000"/>
              </a:lnSpc>
              <a:spcBef>
                <a:spcPts val="0"/>
              </a:spcBef>
              <a:spcAft>
                <a:spcPts val="0"/>
              </a:spcAft>
              <a:buClr>
                <a:schemeClr val="dk1"/>
              </a:buClr>
              <a:buSzPts val="2800"/>
              <a:buFont typeface="Arial"/>
              <a:buNone/>
            </a:pP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228600" algn="l" rtl="0">
              <a:lnSpc>
                <a:spcPct val="100000"/>
              </a:lnSpc>
              <a:spcBef>
                <a:spcPts val="800"/>
              </a:spcBef>
              <a:spcAft>
                <a:spcPts val="0"/>
              </a:spcAft>
              <a:buClr>
                <a:schemeClr val="dk1"/>
              </a:buClr>
              <a:buSzPts val="1100"/>
              <a:buFont typeface="Arial"/>
              <a:buNone/>
            </a:pPr>
            <a:endParaRPr sz="1800" b="0" i="0" u="none" strike="noStrike" cap="none" dirty="0">
              <a:solidFill>
                <a:schemeClr val="dk1"/>
              </a:solidFill>
              <a:latin typeface="Times New Roman"/>
              <a:ea typeface="Times New Roman"/>
              <a:cs typeface="Times New Roman"/>
              <a:sym typeface="Times New Roman"/>
            </a:endParaRPr>
          </a:p>
        </p:txBody>
      </p:sp>
      <p:sp>
        <p:nvSpPr>
          <p:cNvPr id="3" name="TextBox 2"/>
          <p:cNvSpPr txBox="1"/>
          <p:nvPr/>
        </p:nvSpPr>
        <p:spPr>
          <a:xfrm>
            <a:off x="380600" y="236873"/>
            <a:ext cx="5694829" cy="707886"/>
          </a:xfrm>
          <a:prstGeom prst="rect">
            <a:avLst/>
          </a:prstGeom>
          <a:noFill/>
        </p:spPr>
        <p:txBody>
          <a:bodyPr wrap="none" rtlCol="0">
            <a:spAutoFit/>
          </a:bodyPr>
          <a:lstStyle/>
          <a:p>
            <a:r>
              <a:rPr lang="en-US" sz="4000" b="1" dirty="0" smtClean="0">
                <a:solidFill>
                  <a:schemeClr val="bg1"/>
                </a:solidFill>
                <a:latin typeface="Calibri" panose="020F0502020204030204" pitchFamily="34" charset="0"/>
                <a:cs typeface="Calibri" panose="020F0502020204030204" pitchFamily="34" charset="0"/>
              </a:rPr>
              <a:t>Overview for Grades K–2 </a:t>
            </a:r>
            <a:endParaRPr lang="en-US" sz="4000" b="1" dirty="0">
              <a:solidFill>
                <a:schemeClr val="bg1"/>
              </a:solidFill>
              <a:latin typeface="Calibri" panose="020F0502020204030204" pitchFamily="34" charset="0"/>
              <a:cs typeface="Calibri" panose="020F0502020204030204" pitchFamily="34" charset="0"/>
            </a:endParaRPr>
          </a:p>
        </p:txBody>
      </p:sp>
      <p:pic>
        <p:nvPicPr>
          <p:cNvPr id="4" name="Shape 90"/>
          <p:cNvPicPr preferRelativeResize="0"/>
          <p:nvPr/>
        </p:nvPicPr>
        <p:blipFill rotWithShape="1">
          <a:blip r:embed="rId3">
            <a:alphaModFix/>
          </a:blip>
          <a:srcRect/>
          <a:stretch/>
        </p:blipFill>
        <p:spPr>
          <a:xfrm>
            <a:off x="10896200" y="4653313"/>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10</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17327" y="178903"/>
            <a:ext cx="5614717" cy="6301409"/>
          </a:xfrm>
          <a:prstGeom prst="rect">
            <a:avLst/>
          </a:prstGeom>
        </p:spPr>
      </p:pic>
      <p:pic>
        <p:nvPicPr>
          <p:cNvPr id="3" name="Shape 90"/>
          <p:cNvPicPr preferRelativeResize="0"/>
          <p:nvPr/>
        </p:nvPicPr>
        <p:blipFill rotWithShape="1">
          <a:blip r:embed="rId4">
            <a:alphaModFix/>
          </a:blip>
          <a:srcRect/>
          <a:stretch/>
        </p:blipFill>
        <p:spPr>
          <a:xfrm>
            <a:off x="10815857" y="4608144"/>
            <a:ext cx="1045736" cy="1260124"/>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flipV="1">
            <a:off x="1229230" y="2399218"/>
            <a:ext cx="2293232" cy="16592"/>
          </a:xfrm>
          <a:prstGeom prst="straightConnector1">
            <a:avLst/>
          </a:prstGeom>
          <a:ln w="38100">
            <a:solidFill>
              <a:schemeClr val="accent2">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3775166" y="2599509"/>
            <a:ext cx="45719" cy="43107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6688939" y="1966060"/>
            <a:ext cx="1750423" cy="37882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p:cNvSpPr/>
          <p:nvPr/>
        </p:nvSpPr>
        <p:spPr>
          <a:xfrm>
            <a:off x="3775166" y="3500846"/>
            <a:ext cx="45719" cy="600891"/>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a:off x="3775166" y="4441942"/>
            <a:ext cx="45719" cy="44413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a:off x="3775166" y="5274840"/>
            <a:ext cx="45719" cy="35269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a:off x="3775166" y="6016298"/>
            <a:ext cx="45719" cy="33963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1229230" y="2029885"/>
            <a:ext cx="1514114" cy="369332"/>
          </a:xfrm>
          <a:prstGeom prst="rect">
            <a:avLst/>
          </a:prstGeom>
          <a:noFill/>
        </p:spPr>
        <p:txBody>
          <a:bodyPr wrap="square" rtlCol="0">
            <a:spAutoFit/>
          </a:bodyPr>
          <a:lstStyle/>
          <a:p>
            <a:r>
              <a:rPr lang="en-US" dirty="0" smtClean="0">
                <a:solidFill>
                  <a:schemeClr val="bg1"/>
                </a:solidFill>
              </a:rPr>
              <a:t>Strands</a:t>
            </a:r>
            <a:endParaRPr lang="en-US" dirty="0">
              <a:solidFill>
                <a:schemeClr val="bg1"/>
              </a:solidFill>
            </a:endParaRPr>
          </a:p>
        </p:txBody>
      </p:sp>
      <p:cxnSp>
        <p:nvCxnSpPr>
          <p:cNvPr id="35" name="Straight Arrow Connector 34"/>
          <p:cNvCxnSpPr/>
          <p:nvPr/>
        </p:nvCxnSpPr>
        <p:spPr>
          <a:xfrm>
            <a:off x="1229230" y="2866027"/>
            <a:ext cx="2517758"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29230" y="2496695"/>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55" name="Straight Arrow Connector 54"/>
          <p:cNvCxnSpPr/>
          <p:nvPr/>
        </p:nvCxnSpPr>
        <p:spPr>
          <a:xfrm>
            <a:off x="2743344" y="3231184"/>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43344" y="4301689"/>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43344" y="5117727"/>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743344" y="5829195"/>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11</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Picture 2"/>
          <p:cNvPicPr>
            <a:picLocks noChangeAspect="1"/>
          </p:cNvPicPr>
          <p:nvPr/>
        </p:nvPicPr>
        <p:blipFill rotWithShape="1">
          <a:blip r:embed="rId3"/>
          <a:srcRect b="13463"/>
          <a:stretch/>
        </p:blipFill>
        <p:spPr>
          <a:xfrm>
            <a:off x="5995366" y="123824"/>
            <a:ext cx="5732273" cy="6595027"/>
          </a:xfrm>
          <a:prstGeom prst="rect">
            <a:avLst/>
          </a:prstGeom>
        </p:spPr>
      </p:pic>
      <p:sp>
        <p:nvSpPr>
          <p:cNvPr id="5" name="TextBox 4"/>
          <p:cNvSpPr txBox="1"/>
          <p:nvPr/>
        </p:nvSpPr>
        <p:spPr>
          <a:xfrm>
            <a:off x="3430321" y="3623622"/>
            <a:ext cx="1514114" cy="369332"/>
          </a:xfrm>
          <a:prstGeom prst="rect">
            <a:avLst/>
          </a:prstGeom>
          <a:noFill/>
        </p:spPr>
        <p:txBody>
          <a:bodyPr wrap="square" rtlCol="0">
            <a:spAutoFit/>
          </a:bodyPr>
          <a:lstStyle/>
          <a:p>
            <a:r>
              <a:rPr lang="en-US" dirty="0" smtClean="0">
                <a:solidFill>
                  <a:schemeClr val="bg1"/>
                </a:solidFill>
              </a:rPr>
              <a:t>Strand</a:t>
            </a:r>
            <a:endParaRPr lang="en-US" dirty="0">
              <a:solidFill>
                <a:schemeClr val="bg1"/>
              </a:solidFill>
            </a:endParaRPr>
          </a:p>
        </p:txBody>
      </p:sp>
      <p:sp>
        <p:nvSpPr>
          <p:cNvPr id="6" name="TextBox 5"/>
          <p:cNvSpPr txBox="1"/>
          <p:nvPr/>
        </p:nvSpPr>
        <p:spPr>
          <a:xfrm>
            <a:off x="3694029" y="2137180"/>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7" name="Straight Arrow Connector 6"/>
          <p:cNvCxnSpPr/>
          <p:nvPr/>
        </p:nvCxnSpPr>
        <p:spPr>
          <a:xfrm flipV="1">
            <a:off x="3284854" y="1959519"/>
            <a:ext cx="2710512" cy="16592"/>
          </a:xfrm>
          <a:prstGeom prst="straightConnector1">
            <a:avLst/>
          </a:prstGeom>
          <a:ln w="38100">
            <a:solidFill>
              <a:schemeClr val="accent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40110" y="2251076"/>
            <a:ext cx="1463244" cy="172301"/>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8706" y="2848019"/>
            <a:ext cx="2703443" cy="369332"/>
          </a:xfrm>
          <a:prstGeom prst="rect">
            <a:avLst/>
          </a:prstGeom>
          <a:noFill/>
        </p:spPr>
        <p:txBody>
          <a:bodyPr wrap="square" rtlCol="0">
            <a:spAutoFit/>
          </a:bodyPr>
          <a:lstStyle/>
          <a:p>
            <a:r>
              <a:rPr lang="en-US" dirty="0" smtClean="0">
                <a:solidFill>
                  <a:schemeClr val="bg1"/>
                </a:solidFill>
              </a:rPr>
              <a:t>Content Standards</a:t>
            </a:r>
            <a:endParaRPr lang="en-US" dirty="0">
              <a:solidFill>
                <a:schemeClr val="bg1"/>
              </a:solidFill>
            </a:endParaRPr>
          </a:p>
        </p:txBody>
      </p:sp>
      <p:cxnSp>
        <p:nvCxnSpPr>
          <p:cNvPr id="11" name="Straight Arrow Connector 10"/>
          <p:cNvCxnSpPr/>
          <p:nvPr/>
        </p:nvCxnSpPr>
        <p:spPr>
          <a:xfrm flipV="1">
            <a:off x="4565787" y="2478688"/>
            <a:ext cx="1625941" cy="52858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65787" y="3003453"/>
            <a:ext cx="1537567" cy="48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69591" y="3032685"/>
            <a:ext cx="1514238" cy="55648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30321" y="1521730"/>
            <a:ext cx="1514114" cy="369332"/>
          </a:xfrm>
          <a:prstGeom prst="rect">
            <a:avLst/>
          </a:prstGeom>
          <a:noFill/>
        </p:spPr>
        <p:txBody>
          <a:bodyPr wrap="square" rtlCol="0">
            <a:spAutoFit/>
          </a:bodyPr>
          <a:lstStyle/>
          <a:p>
            <a:r>
              <a:rPr lang="en-US" dirty="0" smtClean="0">
                <a:solidFill>
                  <a:schemeClr val="bg1"/>
                </a:solidFill>
              </a:rPr>
              <a:t>Strand</a:t>
            </a:r>
            <a:endParaRPr lang="en-US" dirty="0">
              <a:solidFill>
                <a:schemeClr val="bg1"/>
              </a:solidFill>
            </a:endParaRPr>
          </a:p>
        </p:txBody>
      </p:sp>
      <p:cxnSp>
        <p:nvCxnSpPr>
          <p:cNvPr id="29" name="Straight Arrow Connector 28"/>
          <p:cNvCxnSpPr/>
          <p:nvPr/>
        </p:nvCxnSpPr>
        <p:spPr>
          <a:xfrm flipV="1">
            <a:off x="3325232" y="4003302"/>
            <a:ext cx="2710512" cy="16592"/>
          </a:xfrm>
          <a:prstGeom prst="straightConnector1">
            <a:avLst/>
          </a:prstGeom>
          <a:ln w="38100">
            <a:solidFill>
              <a:schemeClr val="accent2">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32" idx="3"/>
          </p:cNvCxnSpPr>
          <p:nvPr/>
        </p:nvCxnSpPr>
        <p:spPr>
          <a:xfrm flipV="1">
            <a:off x="4569591" y="4361401"/>
            <a:ext cx="1544280" cy="6838"/>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94030" y="4183573"/>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33" name="Straight Arrow Connector 32"/>
          <p:cNvCxnSpPr>
            <a:stCxn id="61" idx="3"/>
          </p:cNvCxnSpPr>
          <p:nvPr/>
        </p:nvCxnSpPr>
        <p:spPr>
          <a:xfrm flipV="1">
            <a:off x="4762150" y="4585575"/>
            <a:ext cx="1425775" cy="3201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63606" y="4905706"/>
            <a:ext cx="1262921" cy="3382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1" idx="3"/>
          </p:cNvCxnSpPr>
          <p:nvPr/>
        </p:nvCxnSpPr>
        <p:spPr>
          <a:xfrm>
            <a:off x="4762150" y="4905706"/>
            <a:ext cx="1391436" cy="9706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1" idx="3"/>
          </p:cNvCxnSpPr>
          <p:nvPr/>
        </p:nvCxnSpPr>
        <p:spPr>
          <a:xfrm>
            <a:off x="4762150" y="4905706"/>
            <a:ext cx="1364377" cy="16021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40110" y="2416730"/>
            <a:ext cx="1524346" cy="40135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640111" y="2416730"/>
            <a:ext cx="1473760" cy="954215"/>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p:cNvCxnSpPr>
          <p:nvPr/>
        </p:nvCxnSpPr>
        <p:spPr>
          <a:xfrm>
            <a:off x="4569591" y="4368239"/>
            <a:ext cx="1536672" cy="56669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3"/>
          </p:cNvCxnSpPr>
          <p:nvPr/>
        </p:nvCxnSpPr>
        <p:spPr>
          <a:xfrm>
            <a:off x="4569591" y="4368239"/>
            <a:ext cx="1514238" cy="128640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2" idx="3"/>
          </p:cNvCxnSpPr>
          <p:nvPr/>
        </p:nvCxnSpPr>
        <p:spPr>
          <a:xfrm>
            <a:off x="4569591" y="4368239"/>
            <a:ext cx="1536672" cy="1880161"/>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058707" y="4721040"/>
            <a:ext cx="2703443" cy="369332"/>
          </a:xfrm>
          <a:prstGeom prst="rect">
            <a:avLst/>
          </a:prstGeom>
          <a:noFill/>
        </p:spPr>
        <p:txBody>
          <a:bodyPr wrap="square" rtlCol="0">
            <a:spAutoFit/>
          </a:bodyPr>
          <a:lstStyle/>
          <a:p>
            <a:r>
              <a:rPr lang="en-US" dirty="0" smtClean="0">
                <a:solidFill>
                  <a:schemeClr val="bg1"/>
                </a:solidFill>
              </a:rPr>
              <a:t>Content Standards</a:t>
            </a:r>
            <a:endParaRPr lang="en-US" dirty="0">
              <a:solidFill>
                <a:schemeClr val="bg1"/>
              </a:solidFill>
            </a:endParaRPr>
          </a:p>
        </p:txBody>
      </p:sp>
      <p:sp>
        <p:nvSpPr>
          <p:cNvPr id="132" name="TextBox 131"/>
          <p:cNvSpPr txBox="1"/>
          <p:nvPr/>
        </p:nvSpPr>
        <p:spPr>
          <a:xfrm>
            <a:off x="215725" y="300937"/>
            <a:ext cx="3432313" cy="923330"/>
          </a:xfrm>
          <a:prstGeom prst="rect">
            <a:avLst/>
          </a:prstGeom>
          <a:noFill/>
        </p:spPr>
        <p:txBody>
          <a:bodyPr wrap="square" rtlCol="0">
            <a:spAutoFit/>
          </a:bodyPr>
          <a:lstStyle/>
          <a:p>
            <a:r>
              <a:rPr lang="en-US" dirty="0" smtClean="0">
                <a:solidFill>
                  <a:schemeClr val="bg1"/>
                </a:solidFill>
              </a:rPr>
              <a:t>Organization of the Digital Literacy and Computer Science Course of Study</a:t>
            </a:r>
            <a:endParaRPr lang="en-US" dirty="0">
              <a:solidFill>
                <a:schemeClr val="bg1"/>
              </a:solidFill>
            </a:endParaRPr>
          </a:p>
        </p:txBody>
      </p:sp>
      <p:sp>
        <p:nvSpPr>
          <p:cNvPr id="133" name="Slide Number Placeholder 132"/>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12</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0-#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0-#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0-#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0-#ppt_w/2"/>
                                          </p:val>
                                        </p:tav>
                                        <p:tav tm="100000">
                                          <p:val>
                                            <p:strVal val="#ppt_x"/>
                                          </p:val>
                                        </p:tav>
                                      </p:tavLst>
                                    </p:anim>
                                    <p:anim calcmode="lin" valueType="num">
                                      <p:cBhvr additive="base">
                                        <p:cTn id="61" dur="500" fill="hold"/>
                                        <p:tgtEl>
                                          <p:spTgt spid="50"/>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0-#ppt_w/2"/>
                                          </p:val>
                                        </p:tav>
                                        <p:tav tm="100000">
                                          <p:val>
                                            <p:strVal val="#ppt_x"/>
                                          </p:val>
                                        </p:tav>
                                      </p:tavLst>
                                    </p:anim>
                                    <p:anim calcmode="lin" valueType="num">
                                      <p:cBhvr additive="base">
                                        <p:cTn id="65" dur="500" fill="hold"/>
                                        <p:tgtEl>
                                          <p:spTgt spid="53"/>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0-#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fill="hold"/>
                                        <p:tgtEl>
                                          <p:spTgt spid="4"/>
                                        </p:tgtEl>
                                        <p:attrNameLst>
                                          <p:attrName>ppt_x</p:attrName>
                                        </p:attrNameLst>
                                      </p:cBhvr>
                                      <p:tavLst>
                                        <p:tav tm="0">
                                          <p:val>
                                            <p:strVal val="0-#ppt_w/2"/>
                                          </p:val>
                                        </p:tav>
                                        <p:tav tm="100000">
                                          <p:val>
                                            <p:strVal val="#ppt_x"/>
                                          </p:val>
                                        </p:tav>
                                      </p:tavLst>
                                    </p:anim>
                                    <p:anim calcmode="lin" valueType="num">
                                      <p:cBhvr additive="base">
                                        <p:cTn id="7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fill="hold"/>
                                        <p:tgtEl>
                                          <p:spTgt spid="11"/>
                                        </p:tgtEl>
                                        <p:attrNameLst>
                                          <p:attrName>ppt_x</p:attrName>
                                        </p:attrNameLst>
                                      </p:cBhvr>
                                      <p:tavLst>
                                        <p:tav tm="0">
                                          <p:val>
                                            <p:strVal val="0-#ppt_w/2"/>
                                          </p:val>
                                        </p:tav>
                                        <p:tav tm="100000">
                                          <p:val>
                                            <p:strVal val="#ppt_x"/>
                                          </p:val>
                                        </p:tav>
                                      </p:tavLst>
                                    </p:anim>
                                    <p:anim calcmode="lin" valueType="num">
                                      <p:cBhvr additive="base">
                                        <p:cTn id="81" dur="500" fill="hold"/>
                                        <p:tgtEl>
                                          <p:spTgt spid="11"/>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 fill="hold"/>
                                        <p:tgtEl>
                                          <p:spTgt spid="16"/>
                                        </p:tgtEl>
                                        <p:attrNameLst>
                                          <p:attrName>ppt_x</p:attrName>
                                        </p:attrNameLst>
                                      </p:cBhvr>
                                      <p:tavLst>
                                        <p:tav tm="0">
                                          <p:val>
                                            <p:strVal val="0-#ppt_w/2"/>
                                          </p:val>
                                        </p:tav>
                                        <p:tav tm="100000">
                                          <p:val>
                                            <p:strVal val="#ppt_x"/>
                                          </p:val>
                                        </p:tav>
                                      </p:tavLst>
                                    </p:anim>
                                    <p:anim calcmode="lin" valueType="num">
                                      <p:cBhvr additive="base">
                                        <p:cTn id="85" dur="500" fill="hold"/>
                                        <p:tgtEl>
                                          <p:spTgt spid="16"/>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0-#ppt_w/2"/>
                                          </p:val>
                                        </p:tav>
                                        <p:tav tm="100000">
                                          <p:val>
                                            <p:strVal val="#ppt_x"/>
                                          </p:val>
                                        </p:tav>
                                      </p:tavLst>
                                    </p:anim>
                                    <p:anim calcmode="lin" valueType="num">
                                      <p:cBhvr additive="base">
                                        <p:cTn id="8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0-#ppt_w/2"/>
                                          </p:val>
                                        </p:tav>
                                        <p:tav tm="100000">
                                          <p:val>
                                            <p:strVal val="#ppt_x"/>
                                          </p:val>
                                        </p:tav>
                                      </p:tavLst>
                                    </p:anim>
                                    <p:anim calcmode="lin" valueType="num">
                                      <p:cBhvr additive="base">
                                        <p:cTn id="95"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additive="base">
                                        <p:cTn id="100" dur="500" fill="hold"/>
                                        <p:tgtEl>
                                          <p:spTgt spid="33"/>
                                        </p:tgtEl>
                                        <p:attrNameLst>
                                          <p:attrName>ppt_x</p:attrName>
                                        </p:attrNameLst>
                                      </p:cBhvr>
                                      <p:tavLst>
                                        <p:tav tm="0">
                                          <p:val>
                                            <p:strVal val="0-#ppt_w/2"/>
                                          </p:val>
                                        </p:tav>
                                        <p:tav tm="100000">
                                          <p:val>
                                            <p:strVal val="#ppt_x"/>
                                          </p:val>
                                        </p:tav>
                                      </p:tavLst>
                                    </p:anim>
                                    <p:anim calcmode="lin" valueType="num">
                                      <p:cBhvr additive="base">
                                        <p:cTn id="101" dur="500" fill="hold"/>
                                        <p:tgtEl>
                                          <p:spTgt spid="33"/>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500" fill="hold"/>
                                        <p:tgtEl>
                                          <p:spTgt spid="34"/>
                                        </p:tgtEl>
                                        <p:attrNameLst>
                                          <p:attrName>ppt_x</p:attrName>
                                        </p:attrNameLst>
                                      </p:cBhvr>
                                      <p:tavLst>
                                        <p:tav tm="0">
                                          <p:val>
                                            <p:strVal val="0-#ppt_w/2"/>
                                          </p:val>
                                        </p:tav>
                                        <p:tav tm="100000">
                                          <p:val>
                                            <p:strVal val="#ppt_x"/>
                                          </p:val>
                                        </p:tav>
                                      </p:tavLst>
                                    </p:anim>
                                    <p:anim calcmode="lin" valueType="num">
                                      <p:cBhvr additive="base">
                                        <p:cTn id="105" dur="500" fill="hold"/>
                                        <p:tgtEl>
                                          <p:spTgt spid="34"/>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additive="base">
                                        <p:cTn id="108" dur="500" fill="hold"/>
                                        <p:tgtEl>
                                          <p:spTgt spid="37"/>
                                        </p:tgtEl>
                                        <p:attrNameLst>
                                          <p:attrName>ppt_x</p:attrName>
                                        </p:attrNameLst>
                                      </p:cBhvr>
                                      <p:tavLst>
                                        <p:tav tm="0">
                                          <p:val>
                                            <p:strVal val="0-#ppt_w/2"/>
                                          </p:val>
                                        </p:tav>
                                        <p:tav tm="100000">
                                          <p:val>
                                            <p:strVal val="#ppt_x"/>
                                          </p:val>
                                        </p:tav>
                                      </p:tavLst>
                                    </p:anim>
                                    <p:anim calcmode="lin" valueType="num">
                                      <p:cBhvr additive="base">
                                        <p:cTn id="109" dur="500" fill="hold"/>
                                        <p:tgtEl>
                                          <p:spTgt spid="37"/>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41"/>
                                        </p:tgtEl>
                                        <p:attrNameLst>
                                          <p:attrName>style.visibility</p:attrName>
                                        </p:attrNameLst>
                                      </p:cBhvr>
                                      <p:to>
                                        <p:strVal val="visible"/>
                                      </p:to>
                                    </p:set>
                                    <p:anim calcmode="lin" valueType="num">
                                      <p:cBhvr additive="base">
                                        <p:cTn id="112" dur="500" fill="hold"/>
                                        <p:tgtEl>
                                          <p:spTgt spid="41"/>
                                        </p:tgtEl>
                                        <p:attrNameLst>
                                          <p:attrName>ppt_x</p:attrName>
                                        </p:attrNameLst>
                                      </p:cBhvr>
                                      <p:tavLst>
                                        <p:tav tm="0">
                                          <p:val>
                                            <p:strVal val="0-#ppt_w/2"/>
                                          </p:val>
                                        </p:tav>
                                        <p:tav tm="100000">
                                          <p:val>
                                            <p:strVal val="#ppt_x"/>
                                          </p:val>
                                        </p:tav>
                                      </p:tavLst>
                                    </p:anim>
                                    <p:anim calcmode="lin" valueType="num">
                                      <p:cBhvr additive="base">
                                        <p:cTn id="11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28" grpId="0"/>
      <p:bldP spid="32"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22304" y="49341"/>
            <a:ext cx="10515600" cy="1325700"/>
          </a:xfrm>
          <a:prstGeom prst="rect">
            <a:avLst/>
          </a:prstGeom>
          <a:noFill/>
          <a:ln>
            <a:noFill/>
          </a:ln>
        </p:spPr>
        <p:txBody>
          <a:bodyPr spcFirstLastPara="1" wrap="square" lIns="91425" tIns="91425" rIns="91425" bIns="91425" anchor="ctr" anchorCtr="0">
            <a:noAutofit/>
          </a:bodyPr>
          <a:lstStyle/>
          <a:p>
            <a:r>
              <a:rPr lang="en-US" b="1" dirty="0" smtClean="0">
                <a:solidFill>
                  <a:schemeClr val="bg1"/>
                </a:solidFill>
              </a:rPr>
              <a:t>Overview for Grades 3-5</a:t>
            </a:r>
            <a:endParaRPr sz="4000" b="0" i="0" u="none" strike="noStrike" cap="none" dirty="0">
              <a:solidFill>
                <a:schemeClr val="bg1"/>
              </a:solidFill>
              <a:latin typeface="Calibri"/>
              <a:ea typeface="Calibri"/>
              <a:cs typeface="Calibri"/>
              <a:sym typeface="Calibri"/>
            </a:endParaRPr>
          </a:p>
        </p:txBody>
      </p:sp>
      <p:sp>
        <p:nvSpPr>
          <p:cNvPr id="176" name="Shape 176"/>
          <p:cNvSpPr txBox="1">
            <a:spLocks noGrp="1"/>
          </p:cNvSpPr>
          <p:nvPr>
            <p:ph idx="1"/>
          </p:nvPr>
        </p:nvSpPr>
        <p:spPr>
          <a:xfrm>
            <a:off x="329184" y="1243585"/>
            <a:ext cx="10872016" cy="5300906"/>
          </a:xfrm>
          <a:prstGeom prst="rect">
            <a:avLst/>
          </a:prstGeom>
          <a:noFill/>
          <a:ln>
            <a:noFill/>
          </a:ln>
        </p:spPr>
        <p:txBody>
          <a:bodyPr spcFirstLastPara="1" wrap="square" lIns="91425" tIns="91425" rIns="91425" bIns="91425" anchor="t" anchorCtr="0">
            <a:noAutofit/>
          </a:bodyPr>
          <a:lstStyle/>
          <a:p>
            <a:pPr marL="0" marR="279400" lvl="0" indent="0" algn="l" rtl="0">
              <a:lnSpc>
                <a:spcPct val="100000"/>
              </a:lnSpc>
              <a:spcBef>
                <a:spcPts val="0"/>
              </a:spcBef>
              <a:spcAft>
                <a:spcPts val="0"/>
              </a:spcAft>
              <a:buClr>
                <a:schemeClr val="dk1"/>
              </a:buClr>
              <a:buSzPts val="2800"/>
              <a:buFont typeface="Arial"/>
              <a:buNone/>
            </a:pPr>
            <a:r>
              <a:rPr lang="en-US" sz="2800" dirty="0" smtClean="0">
                <a:solidFill>
                  <a:schemeClr val="dk1"/>
                </a:solidFill>
                <a:latin typeface="Calibri"/>
                <a:ea typeface="Calibri"/>
                <a:cs typeface="Calibri"/>
                <a:sym typeface="Calibri"/>
              </a:rPr>
              <a:t>Grades 3 – 5 </a:t>
            </a:r>
            <a:r>
              <a:rPr lang="en-US" sz="2800" b="0" i="0" u="none" strike="noStrike" cap="none" dirty="0" smtClean="0">
                <a:solidFill>
                  <a:schemeClr val="dk1"/>
                </a:solidFill>
                <a:latin typeface="Calibri"/>
                <a:ea typeface="Calibri"/>
                <a:cs typeface="Calibri"/>
                <a:sym typeface="Calibri"/>
              </a:rPr>
              <a:t>students </a:t>
            </a:r>
            <a:r>
              <a:rPr lang="en-US" sz="2800" b="0" i="0" u="none" strike="noStrike" cap="none" dirty="0">
                <a:solidFill>
                  <a:schemeClr val="dk1"/>
                </a:solidFill>
                <a:latin typeface="Calibri"/>
                <a:ea typeface="Calibri"/>
                <a:cs typeface="Calibri"/>
                <a:sym typeface="Calibri"/>
              </a:rPr>
              <a:t>will meet the following learning goals:</a:t>
            </a:r>
            <a:endParaRPr sz="2800" b="0" i="0" u="none" strike="noStrike" cap="none" dirty="0">
              <a:solidFill>
                <a:schemeClr val="dk1"/>
              </a:solidFill>
              <a:latin typeface="Calibri"/>
              <a:ea typeface="Calibri"/>
              <a:cs typeface="Calibri"/>
              <a:sym typeface="Calibri"/>
            </a:endParaRPr>
          </a:p>
          <a:p>
            <a:pPr marL="457200" marR="279400" lvl="0" indent="-342900" algn="l" rtl="0">
              <a:lnSpc>
                <a:spcPct val="100000"/>
              </a:lnSpc>
              <a:spcBef>
                <a:spcPts val="500"/>
              </a:spcBef>
              <a:spcAft>
                <a:spcPts val="0"/>
              </a:spcAft>
              <a:buClr>
                <a:schemeClr val="accent1">
                  <a:lumMod val="75000"/>
                </a:schemeClr>
              </a:buClr>
              <a:buSzPct val="100000"/>
              <a:buFont typeface="Arial"/>
              <a:buChar char="●"/>
            </a:pPr>
            <a:r>
              <a:rPr lang="en-US" sz="2000" b="0" i="0" u="none" strike="noStrike" cap="none" dirty="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Computational Thinkers, </a:t>
            </a:r>
            <a:r>
              <a:rPr lang="en-US" sz="2000" b="0" i="0" u="none" strike="noStrike" cap="none" dirty="0">
                <a:solidFill>
                  <a:schemeClr val="dk1"/>
                </a:solidFill>
                <a:latin typeface="Calibri"/>
                <a:ea typeface="Calibri"/>
                <a:cs typeface="Calibri"/>
                <a:sym typeface="Calibri"/>
              </a:rPr>
              <a:t>students will use problem-solving processes to understand how to write and debug an algorithm and to evaluate and create new informational </a:t>
            </a:r>
            <a:r>
              <a:rPr lang="en-US" sz="2000" b="0" i="0" u="none" strike="noStrike" cap="none" dirty="0" smtClean="0">
                <a:solidFill>
                  <a:schemeClr val="dk1"/>
                </a:solidFill>
                <a:latin typeface="Calibri"/>
                <a:ea typeface="Calibri"/>
                <a:cs typeface="Calibri"/>
                <a:sym typeface="Calibri"/>
              </a:rPr>
              <a:t>representation, that </a:t>
            </a:r>
            <a:r>
              <a:rPr lang="en-US" sz="2000" b="0" i="0" u="none" strike="noStrike" cap="none" dirty="0">
                <a:solidFill>
                  <a:schemeClr val="dk1"/>
                </a:solidFill>
                <a:latin typeface="Calibri"/>
                <a:ea typeface="Calibri"/>
                <a:cs typeface="Calibri"/>
                <a:sym typeface="Calibri"/>
              </a:rPr>
              <a:t>successfully reframes an issue</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457200" marR="279400" lvl="0" indent="-342900" algn="l" rtl="0">
              <a:lnSpc>
                <a:spcPct val="100000"/>
              </a:lnSpc>
              <a:spcBef>
                <a:spcPts val="0"/>
              </a:spcBef>
              <a:spcAft>
                <a:spcPts val="0"/>
              </a:spcAft>
              <a:buClr>
                <a:schemeClr val="accent1">
                  <a:lumMod val="75000"/>
                </a:schemeClr>
              </a:buClr>
              <a:buSzPct val="100000"/>
              <a:buFont typeface="Arial"/>
              <a:buChar char="●"/>
            </a:pPr>
            <a:r>
              <a:rPr lang="en-US" sz="2000" b="0" i="0" u="none" strike="noStrike" cap="none" dirty="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Citizens of a Digital Culture,</a:t>
            </a:r>
            <a:r>
              <a:rPr lang="en-US" sz="2000" b="0" i="0" u="none" strike="noStrike" cap="none" dirty="0">
                <a:solidFill>
                  <a:schemeClr val="dk1"/>
                </a:solidFill>
                <a:latin typeface="Calibri"/>
                <a:ea typeface="Calibri"/>
                <a:cs typeface="Calibri"/>
                <a:sym typeface="Calibri"/>
              </a:rPr>
              <a:t> students will demonstrate an understanding of concepts involving safety and security, responsible use of technology, and the influence of technology on its users. </a:t>
            </a:r>
            <a:endParaRPr sz="2000" b="0" i="0" u="none" strike="noStrike" cap="none" dirty="0">
              <a:solidFill>
                <a:schemeClr val="dk1"/>
              </a:solidFill>
              <a:latin typeface="Calibri"/>
              <a:ea typeface="Calibri"/>
              <a:cs typeface="Calibri"/>
              <a:sym typeface="Calibri"/>
            </a:endParaRPr>
          </a:p>
          <a:p>
            <a:pPr marL="457200" marR="279400" lvl="0" indent="-342900" algn="l" rtl="0">
              <a:lnSpc>
                <a:spcPct val="100000"/>
              </a:lnSpc>
              <a:spcBef>
                <a:spcPts val="0"/>
              </a:spcBef>
              <a:spcAft>
                <a:spcPts val="0"/>
              </a:spcAft>
              <a:buClr>
                <a:schemeClr val="accent1">
                  <a:lumMod val="75000"/>
                </a:schemeClr>
              </a:buClr>
              <a:buSzPct val="100000"/>
              <a:buFont typeface="Arial"/>
              <a:buChar char="●"/>
            </a:pPr>
            <a:r>
              <a:rPr lang="en-US" sz="2000" b="0" i="0" u="none" strike="noStrike" cap="none" dirty="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Global Collaborators,</a:t>
            </a:r>
            <a:r>
              <a:rPr lang="en-US" sz="2000" b="0" i="0" u="none" strike="noStrike" cap="none" dirty="0">
                <a:solidFill>
                  <a:schemeClr val="dk1"/>
                </a:solidFill>
                <a:latin typeface="Calibri"/>
                <a:ea typeface="Calibri"/>
                <a:cs typeface="Calibri"/>
                <a:sym typeface="Calibri"/>
              </a:rPr>
              <a:t> students will collaboratively utilize intermediate research skills to create artifacts and use digital tools to communicate or exchange information</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457200" marR="279400" lvl="0" indent="-342900" algn="l" rtl="0">
              <a:lnSpc>
                <a:spcPct val="100000"/>
              </a:lnSpc>
              <a:spcBef>
                <a:spcPts val="0"/>
              </a:spcBef>
              <a:spcAft>
                <a:spcPts val="0"/>
              </a:spcAft>
              <a:buClr>
                <a:schemeClr val="accent1">
                  <a:lumMod val="75000"/>
                </a:schemeClr>
              </a:buClr>
              <a:buSzPct val="100000"/>
              <a:buFont typeface="Arial"/>
              <a:buChar char="●"/>
            </a:pPr>
            <a:r>
              <a:rPr lang="en-US" sz="2000" b="0" i="0" u="none" strike="noStrike" cap="none" dirty="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Computing Analysts,</a:t>
            </a:r>
            <a:r>
              <a:rPr lang="en-US" sz="2000" b="0" i="0" u="none" strike="noStrike" cap="none" dirty="0">
                <a:solidFill>
                  <a:schemeClr val="dk1"/>
                </a:solidFill>
                <a:latin typeface="Calibri"/>
                <a:ea typeface="Calibri"/>
                <a:cs typeface="Calibri"/>
                <a:sym typeface="Calibri"/>
              </a:rPr>
              <a:t> students will understand and use various computing devices strategically to solve a problem and accomplish a task in the most effective way</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457200" marR="279400" lvl="0" indent="-342900" algn="l" rtl="0">
              <a:lnSpc>
                <a:spcPct val="100000"/>
              </a:lnSpc>
              <a:spcBef>
                <a:spcPts val="0"/>
              </a:spcBef>
              <a:spcAft>
                <a:spcPts val="0"/>
              </a:spcAft>
              <a:buClr>
                <a:schemeClr val="accent1">
                  <a:lumMod val="75000"/>
                </a:schemeClr>
              </a:buClr>
              <a:buSzPct val="100000"/>
              <a:buFont typeface="Arial"/>
              <a:buChar char="●"/>
            </a:pPr>
            <a:r>
              <a:rPr lang="en-US" sz="2000" b="0" i="0" u="none" strike="noStrike" cap="none" dirty="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Innovative Designers,</a:t>
            </a:r>
            <a:r>
              <a:rPr lang="en-US" sz="2000" b="0" i="0" u="none" strike="noStrike" cap="none" dirty="0">
                <a:solidFill>
                  <a:schemeClr val="dk1"/>
                </a:solidFill>
                <a:latin typeface="Calibri"/>
                <a:ea typeface="Calibri"/>
                <a:cs typeface="Calibri"/>
                <a:sym typeface="Calibri"/>
              </a:rPr>
              <a:t> students will pioneer new solutions, products, and processes through design thinking and be familiar with the advantages and limitations of technology.</a:t>
            </a:r>
            <a:endParaRPr sz="2000" b="0" i="0" u="none" strike="noStrike" cap="none" dirty="0">
              <a:solidFill>
                <a:schemeClr val="dk1"/>
              </a:solidFill>
              <a:latin typeface="Calibri"/>
              <a:ea typeface="Calibri"/>
              <a:cs typeface="Calibri"/>
              <a:sym typeface="Calibri"/>
            </a:endParaRPr>
          </a:p>
          <a:p>
            <a:pPr marL="0" marR="279400" lvl="0" indent="0" algn="l" rtl="0">
              <a:lnSpc>
                <a:spcPct val="100000"/>
              </a:lnSpc>
              <a:spcBef>
                <a:spcPts val="500"/>
              </a:spcBef>
              <a:spcAft>
                <a:spcPts val="0"/>
              </a:spcAft>
              <a:buClr>
                <a:schemeClr val="dk1"/>
              </a:buClr>
              <a:buSzPts val="1100"/>
              <a:buFont typeface="Arial"/>
              <a:buNone/>
            </a:pPr>
            <a:endParaRPr sz="1800" b="0" i="0" u="none" strike="noStrike" cap="none" dirty="0">
              <a:solidFill>
                <a:schemeClr val="dk1"/>
              </a:solidFill>
              <a:latin typeface="Times New Roman"/>
              <a:ea typeface="Times New Roman"/>
              <a:cs typeface="Times New Roman"/>
              <a:sym typeface="Times New Roman"/>
            </a:endParaRPr>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13</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76692" y="70576"/>
            <a:ext cx="5916168" cy="6546665"/>
          </a:xfrm>
          <a:prstGeom prst="rect">
            <a:avLst/>
          </a:prstGeom>
        </p:spPr>
      </p:pic>
      <p:pic>
        <p:nvPicPr>
          <p:cNvPr id="3" name="Shape 90"/>
          <p:cNvPicPr preferRelativeResize="0"/>
          <p:nvPr/>
        </p:nvPicPr>
        <p:blipFill rotWithShape="1">
          <a:blip r:embed="rId4">
            <a:alphaModFix/>
          </a:blip>
          <a:srcRect/>
          <a:stretch/>
        </p:blipFill>
        <p:spPr>
          <a:xfrm>
            <a:off x="9911383" y="5423378"/>
            <a:ext cx="1045736" cy="1260124"/>
          </a:xfrm>
          <a:prstGeom prst="rect">
            <a:avLst/>
          </a:prstGeom>
          <a:ln>
            <a:noFill/>
          </a:ln>
          <a:effectLst>
            <a:outerShdw blurRad="190500" algn="tl" rotWithShape="0">
              <a:srgbClr val="000000">
                <a:alpha val="70000"/>
              </a:srgbClr>
            </a:outerShdw>
          </a:effectLst>
        </p:spPr>
      </p:pic>
      <p:sp>
        <p:nvSpPr>
          <p:cNvPr id="4" name="Oval 3"/>
          <p:cNvSpPr/>
          <p:nvPr/>
        </p:nvSpPr>
        <p:spPr>
          <a:xfrm>
            <a:off x="7112457" y="1773897"/>
            <a:ext cx="1750423" cy="46526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03244" y="2413566"/>
            <a:ext cx="2282159" cy="357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60297" y="2006529"/>
            <a:ext cx="1178982" cy="369332"/>
          </a:xfrm>
          <a:prstGeom prst="rect">
            <a:avLst/>
          </a:prstGeom>
          <a:noFill/>
        </p:spPr>
        <p:txBody>
          <a:bodyPr wrap="square" rtlCol="0">
            <a:spAutoFit/>
          </a:bodyPr>
          <a:lstStyle/>
          <a:p>
            <a:r>
              <a:rPr lang="en-US" dirty="0" smtClean="0">
                <a:solidFill>
                  <a:schemeClr val="bg1"/>
                </a:solidFill>
              </a:rPr>
              <a:t>Strands</a:t>
            </a:r>
            <a:endParaRPr lang="en-US" dirty="0">
              <a:solidFill>
                <a:schemeClr val="bg1"/>
              </a:solidFill>
            </a:endParaRPr>
          </a:p>
        </p:txBody>
      </p:sp>
      <p:sp>
        <p:nvSpPr>
          <p:cNvPr id="9" name="Left Brace 8"/>
          <p:cNvSpPr/>
          <p:nvPr/>
        </p:nvSpPr>
        <p:spPr>
          <a:xfrm>
            <a:off x="4043744" y="2649850"/>
            <a:ext cx="45719" cy="43107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V="1">
            <a:off x="1303244" y="2830691"/>
            <a:ext cx="2632382" cy="1912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60297" y="2407534"/>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14" name="Straight Arrow Connector 13"/>
          <p:cNvCxnSpPr/>
          <p:nvPr/>
        </p:nvCxnSpPr>
        <p:spPr>
          <a:xfrm>
            <a:off x="2948000" y="3280215"/>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48000" y="4374348"/>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42139" y="5209051"/>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42139" y="5913437"/>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4006386" y="3575337"/>
            <a:ext cx="78377" cy="600891"/>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4004555" y="4611812"/>
            <a:ext cx="45719" cy="44413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a:off x="3996856" y="5423378"/>
            <a:ext cx="45719" cy="35269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a:off x="3979849" y="6133282"/>
            <a:ext cx="78377" cy="33963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14</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pic>
        <p:nvPicPr>
          <p:cNvPr id="5" name="Picture 4"/>
          <p:cNvPicPr>
            <a:picLocks noChangeAspect="1"/>
          </p:cNvPicPr>
          <p:nvPr/>
        </p:nvPicPr>
        <p:blipFill rotWithShape="1">
          <a:blip r:embed="rId3"/>
          <a:srcRect b="34531"/>
          <a:stretch/>
        </p:blipFill>
        <p:spPr>
          <a:xfrm>
            <a:off x="5115753" y="361950"/>
            <a:ext cx="6952784" cy="5886450"/>
          </a:xfrm>
          <a:prstGeom prst="rect">
            <a:avLst/>
          </a:prstGeom>
        </p:spPr>
      </p:pic>
      <p:cxnSp>
        <p:nvCxnSpPr>
          <p:cNvPr id="6" name="Straight Arrow Connector 5"/>
          <p:cNvCxnSpPr/>
          <p:nvPr/>
        </p:nvCxnSpPr>
        <p:spPr>
          <a:xfrm>
            <a:off x="2833593" y="2586643"/>
            <a:ext cx="2282159" cy="357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05963" y="2191294"/>
            <a:ext cx="1178982" cy="369332"/>
          </a:xfrm>
          <a:prstGeom prst="rect">
            <a:avLst/>
          </a:prstGeom>
          <a:noFill/>
        </p:spPr>
        <p:txBody>
          <a:bodyPr wrap="square" rtlCol="0">
            <a:spAutoFit/>
          </a:bodyPr>
          <a:lstStyle/>
          <a:p>
            <a:r>
              <a:rPr lang="en-US" dirty="0" smtClean="0">
                <a:solidFill>
                  <a:schemeClr val="bg1"/>
                </a:solidFill>
              </a:rPr>
              <a:t>Strand</a:t>
            </a:r>
            <a:endParaRPr lang="en-US" dirty="0">
              <a:solidFill>
                <a:schemeClr val="bg1"/>
              </a:solidFill>
            </a:endParaRPr>
          </a:p>
        </p:txBody>
      </p:sp>
      <p:cxnSp>
        <p:nvCxnSpPr>
          <p:cNvPr id="10" name="Straight Arrow Connector 9"/>
          <p:cNvCxnSpPr>
            <a:stCxn id="11" idx="3"/>
          </p:cNvCxnSpPr>
          <p:nvPr/>
        </p:nvCxnSpPr>
        <p:spPr>
          <a:xfrm flipV="1">
            <a:off x="1710794" y="2987461"/>
            <a:ext cx="3542168" cy="9233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5233" y="2895128"/>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14" name="Straight Arrow Connector 13"/>
          <p:cNvCxnSpPr>
            <a:stCxn id="11" idx="3"/>
          </p:cNvCxnSpPr>
          <p:nvPr/>
        </p:nvCxnSpPr>
        <p:spPr>
          <a:xfrm>
            <a:off x="1710794" y="3079794"/>
            <a:ext cx="3591858" cy="139999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p:cNvCxnSpPr>
          <p:nvPr/>
        </p:nvCxnSpPr>
        <p:spPr>
          <a:xfrm>
            <a:off x="1710794" y="3079794"/>
            <a:ext cx="3542168" cy="254023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9072" y="4214563"/>
            <a:ext cx="2703443" cy="369332"/>
          </a:xfrm>
          <a:prstGeom prst="rect">
            <a:avLst/>
          </a:prstGeom>
          <a:noFill/>
        </p:spPr>
        <p:txBody>
          <a:bodyPr wrap="square" rtlCol="0">
            <a:spAutoFit/>
          </a:bodyPr>
          <a:lstStyle/>
          <a:p>
            <a:r>
              <a:rPr lang="en-US" dirty="0" smtClean="0">
                <a:solidFill>
                  <a:schemeClr val="bg1"/>
                </a:solidFill>
              </a:rPr>
              <a:t>Content Standards</a:t>
            </a:r>
            <a:endParaRPr lang="en-US" dirty="0">
              <a:solidFill>
                <a:schemeClr val="bg1"/>
              </a:solidFill>
            </a:endParaRPr>
          </a:p>
        </p:txBody>
      </p:sp>
      <p:cxnSp>
        <p:nvCxnSpPr>
          <p:cNvPr id="25" name="Straight Arrow Connector 24"/>
          <p:cNvCxnSpPr/>
          <p:nvPr/>
        </p:nvCxnSpPr>
        <p:spPr>
          <a:xfrm flipV="1">
            <a:off x="2726329" y="3459745"/>
            <a:ext cx="2526633" cy="9171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26329" y="4399229"/>
            <a:ext cx="2576323" cy="5804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726329" y="4399229"/>
            <a:ext cx="2576323" cy="15123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Shape 197"/>
          <p:cNvSpPr txBox="1">
            <a:spLocks noGrp="1"/>
          </p:cNvSpPr>
          <p:nvPr>
            <p:ph idx="1"/>
          </p:nvPr>
        </p:nvSpPr>
        <p:spPr>
          <a:xfrm>
            <a:off x="615935" y="1139825"/>
            <a:ext cx="10515600" cy="5437956"/>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800"/>
              <a:buFont typeface="Arial"/>
              <a:buNone/>
            </a:pPr>
            <a:r>
              <a:rPr lang="en-US" sz="2800" dirty="0" smtClean="0">
                <a:solidFill>
                  <a:schemeClr val="dk1"/>
                </a:solidFill>
                <a:latin typeface="Calibri"/>
                <a:ea typeface="Calibri"/>
                <a:cs typeface="Calibri"/>
                <a:sym typeface="Calibri"/>
              </a:rPr>
              <a:t>Grades 6 – 8</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students will meet the following learning goals:</a:t>
            </a:r>
            <a:endParaRPr sz="28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31000"/>
              <a:buFont typeface="Arial" panose="020B0604020202020204" pitchFamily="34" charset="0"/>
              <a:buChar char="•"/>
            </a:pPr>
            <a:r>
              <a:rPr lang="en-US" sz="2200" b="0" i="0" u="none" strike="noStrike" cap="none" dirty="0" smtClean="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Computational Thinkers</a:t>
            </a:r>
            <a:r>
              <a:rPr lang="en-US" sz="2200" b="0" i="0" u="none" strike="noStrike" cap="none" dirty="0">
                <a:solidFill>
                  <a:schemeClr val="dk1"/>
                </a:solidFill>
                <a:latin typeface="Calibri"/>
                <a:ea typeface="Calibri"/>
                <a:cs typeface="Calibri"/>
                <a:sym typeface="Calibri"/>
              </a:rPr>
              <a:t>, students will break problems into component parts, identify key pieces of information, and use that information to solve problems</a:t>
            </a:r>
            <a:r>
              <a:rPr lang="en-US" sz="2200" b="0" i="0" u="none" strike="noStrike" cap="none" dirty="0" smtClean="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a:p>
            <a:pPr>
              <a:spcBef>
                <a:spcPts val="500"/>
              </a:spcBef>
              <a:buClr>
                <a:schemeClr val="accent1">
                  <a:lumMod val="75000"/>
                </a:schemeClr>
              </a:buClr>
              <a:buSzPct val="131000"/>
              <a:buFont typeface="Arial" panose="020B0604020202020204" pitchFamily="34" charset="0"/>
              <a:buChar char="•"/>
            </a:pPr>
            <a:r>
              <a:rPr lang="en-US" sz="2200" b="0" i="0" u="none" strike="noStrike" cap="none" dirty="0" smtClean="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Citizens of a Digital Culture</a:t>
            </a:r>
            <a:r>
              <a:rPr lang="en-US" sz="2200" b="0" i="0" u="none" strike="noStrike" cap="none" dirty="0">
                <a:solidFill>
                  <a:schemeClr val="dk1"/>
                </a:solidFill>
                <a:latin typeface="Calibri"/>
                <a:ea typeface="Calibri"/>
                <a:cs typeface="Calibri"/>
                <a:sym typeface="Calibri"/>
              </a:rPr>
              <a:t>, students will verbalize the impact of computing in a global society while safely, securely, ethically, and legally interacting with digital environments and protecting their digital identities</a:t>
            </a:r>
            <a:r>
              <a:rPr lang="en-US" sz="2200" b="0" i="0" u="none" strike="noStrike" cap="none" dirty="0" smtClean="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31000"/>
              <a:buFont typeface="Arial" panose="020B0604020202020204" pitchFamily="34" charset="0"/>
              <a:buChar char="•"/>
            </a:pPr>
            <a:r>
              <a:rPr lang="en-US" sz="2200" b="0" i="0" u="none" strike="noStrike" cap="none" dirty="0" smtClean="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Global Collaborators</a:t>
            </a:r>
            <a:r>
              <a:rPr lang="en-US" sz="2200" b="0" i="0" u="none" strike="noStrike" cap="none" dirty="0">
                <a:solidFill>
                  <a:schemeClr val="dk1"/>
                </a:solidFill>
                <a:latin typeface="Calibri"/>
                <a:ea typeface="Calibri"/>
                <a:cs typeface="Calibri"/>
                <a:sym typeface="Calibri"/>
              </a:rPr>
              <a:t>, students will use appropriate digital tools to communicate data that informs, persuades, and entertains to collaborate with society locally and globally</a:t>
            </a:r>
            <a:r>
              <a:rPr lang="en-US" sz="2200" b="0" i="0" u="none" strike="noStrike" cap="none" dirty="0" smtClean="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31000"/>
              <a:buFont typeface="Arial" panose="020B0604020202020204" pitchFamily="34" charset="0"/>
              <a:buChar char="•"/>
            </a:pPr>
            <a:r>
              <a:rPr lang="en-US" sz="2200" b="0" i="0" u="none" strike="noStrike" cap="none" dirty="0" smtClean="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Computing Analysts</a:t>
            </a:r>
            <a:r>
              <a:rPr lang="en-US" sz="2200" b="0" i="0" u="none" strike="noStrike" cap="none" dirty="0">
                <a:solidFill>
                  <a:schemeClr val="dk1"/>
                </a:solidFill>
                <a:latin typeface="Calibri"/>
                <a:ea typeface="Calibri"/>
                <a:cs typeface="Calibri"/>
                <a:sym typeface="Calibri"/>
              </a:rPr>
              <a:t>, students will utilize computing systems efficiently in the management and interpretation of data and information</a:t>
            </a:r>
            <a:r>
              <a:rPr lang="en-US" sz="2200" b="0" i="0" u="none" strike="noStrike" cap="none" dirty="0" smtClean="0">
                <a:solidFill>
                  <a:schemeClr val="dk1"/>
                </a:solidFill>
                <a:latin typeface="Calibri"/>
                <a:ea typeface="Calibri"/>
                <a:cs typeface="Calibri"/>
                <a:sym typeface="Calibri"/>
              </a:rPr>
              <a:t>.</a:t>
            </a:r>
            <a:endParaRPr sz="22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31000"/>
              <a:buFont typeface="Arial" panose="020B0604020202020204" pitchFamily="34" charset="0"/>
              <a:buChar char="•"/>
            </a:pPr>
            <a:r>
              <a:rPr lang="en-US" sz="2200" b="0" i="0" u="none" strike="noStrike" cap="none" dirty="0" smtClean="0">
                <a:solidFill>
                  <a:schemeClr val="dk1"/>
                </a:solidFill>
                <a:latin typeface="Calibri"/>
                <a:ea typeface="Calibri"/>
                <a:cs typeface="Calibri"/>
                <a:sym typeface="Calibri"/>
              </a:rPr>
              <a:t>As </a:t>
            </a:r>
            <a:r>
              <a:rPr lang="en-US" sz="2200" b="1" i="1" u="none" strike="noStrike" cap="none" dirty="0">
                <a:solidFill>
                  <a:schemeClr val="dk1"/>
                </a:solidFill>
                <a:latin typeface="Calibri"/>
                <a:ea typeface="Calibri"/>
                <a:cs typeface="Calibri"/>
                <a:sym typeface="Calibri"/>
              </a:rPr>
              <a:t>Innovative Designers</a:t>
            </a:r>
            <a:r>
              <a:rPr lang="en-US" sz="2200" b="0" i="0" u="none" strike="noStrike" cap="none" dirty="0">
                <a:solidFill>
                  <a:schemeClr val="dk1"/>
                </a:solidFill>
                <a:latin typeface="Calibri"/>
                <a:ea typeface="Calibri"/>
                <a:cs typeface="Calibri"/>
                <a:sym typeface="Calibri"/>
              </a:rPr>
              <a:t>, students will leverage human and computer partnerships within a design process, creating useful and thoughtful solutions to problems.</a:t>
            </a:r>
            <a:endParaRPr sz="2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500"/>
              </a:spcBef>
              <a:spcAft>
                <a:spcPts val="0"/>
              </a:spcAft>
              <a:buClr>
                <a:schemeClr val="dk1"/>
              </a:buClr>
              <a:buSzPts val="2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p:txBody>
      </p:sp>
      <p:sp>
        <p:nvSpPr>
          <p:cNvPr id="4" name="TextBox 3"/>
          <p:cNvSpPr txBox="1"/>
          <p:nvPr/>
        </p:nvSpPr>
        <p:spPr>
          <a:xfrm>
            <a:off x="615935" y="212483"/>
            <a:ext cx="5419112" cy="707886"/>
          </a:xfrm>
          <a:prstGeom prst="rect">
            <a:avLst/>
          </a:prstGeom>
          <a:noFill/>
        </p:spPr>
        <p:txBody>
          <a:bodyPr wrap="none" rtlCol="0">
            <a:spAutoFit/>
          </a:bodyPr>
          <a:lstStyle/>
          <a:p>
            <a:r>
              <a:rPr lang="en-US" sz="4000" b="1" dirty="0" smtClean="0">
                <a:solidFill>
                  <a:schemeClr val="bg1"/>
                </a:solidFill>
                <a:latin typeface="Calibri" panose="020F0502020204030204" pitchFamily="34" charset="0"/>
                <a:cs typeface="Calibri" panose="020F0502020204030204" pitchFamily="34" charset="0"/>
              </a:rPr>
              <a:t>Overview for Grades 6-8</a:t>
            </a:r>
            <a:endParaRPr lang="en-US" sz="4000" b="1" dirty="0">
              <a:solidFill>
                <a:schemeClr val="bg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16</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00349" y="128279"/>
            <a:ext cx="5290146" cy="6551567"/>
          </a:xfrm>
          <a:prstGeom prst="rect">
            <a:avLst/>
          </a:prstGeom>
        </p:spPr>
      </p:pic>
      <p:pic>
        <p:nvPicPr>
          <p:cNvPr id="4" name="Shape 90"/>
          <p:cNvPicPr preferRelativeResize="0"/>
          <p:nvPr/>
        </p:nvPicPr>
        <p:blipFill rotWithShape="1">
          <a:blip r:embed="rId4">
            <a:alphaModFix/>
          </a:blip>
          <a:srcRect/>
          <a:stretch/>
        </p:blipFill>
        <p:spPr>
          <a:xfrm>
            <a:off x="10765391" y="4583003"/>
            <a:ext cx="1045736" cy="1260124"/>
          </a:xfrm>
          <a:prstGeom prst="rect">
            <a:avLst/>
          </a:prstGeom>
          <a:ln>
            <a:noFill/>
          </a:ln>
          <a:effectLst>
            <a:outerShdw blurRad="190500" algn="tl" rotWithShape="0">
              <a:srgbClr val="000000">
                <a:alpha val="70000"/>
              </a:srgbClr>
            </a:outerShdw>
          </a:effectLst>
        </p:spPr>
      </p:pic>
      <p:sp>
        <p:nvSpPr>
          <p:cNvPr id="5" name="Left Brace 4"/>
          <p:cNvSpPr/>
          <p:nvPr/>
        </p:nvSpPr>
        <p:spPr>
          <a:xfrm>
            <a:off x="4846797" y="3663004"/>
            <a:ext cx="124096" cy="434119"/>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4846797" y="4667746"/>
            <a:ext cx="124096" cy="355743"/>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4846797" y="5530826"/>
            <a:ext cx="124096" cy="251239"/>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4846797" y="6289402"/>
            <a:ext cx="124096" cy="33963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7652309" y="1983238"/>
            <a:ext cx="1750423" cy="37882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185728" y="2428359"/>
            <a:ext cx="2293232" cy="1659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41808" y="2067323"/>
            <a:ext cx="1183026" cy="369332"/>
          </a:xfrm>
          <a:prstGeom prst="rect">
            <a:avLst/>
          </a:prstGeom>
          <a:noFill/>
        </p:spPr>
        <p:txBody>
          <a:bodyPr wrap="square" rtlCol="0">
            <a:spAutoFit/>
          </a:bodyPr>
          <a:lstStyle/>
          <a:p>
            <a:r>
              <a:rPr lang="en-US" dirty="0" smtClean="0">
                <a:solidFill>
                  <a:schemeClr val="bg1"/>
                </a:solidFill>
              </a:rPr>
              <a:t>Strands</a:t>
            </a:r>
            <a:endParaRPr lang="en-US" dirty="0">
              <a:solidFill>
                <a:schemeClr val="bg1"/>
              </a:solidFill>
            </a:endParaRPr>
          </a:p>
        </p:txBody>
      </p:sp>
      <p:cxnSp>
        <p:nvCxnSpPr>
          <p:cNvPr id="14" name="Straight Arrow Connector 13"/>
          <p:cNvCxnSpPr/>
          <p:nvPr/>
        </p:nvCxnSpPr>
        <p:spPr>
          <a:xfrm>
            <a:off x="2553565" y="2892362"/>
            <a:ext cx="2293232"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56783" y="2503607"/>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16" name="Straight Arrow Connector 15"/>
          <p:cNvCxnSpPr/>
          <p:nvPr/>
        </p:nvCxnSpPr>
        <p:spPr>
          <a:xfrm>
            <a:off x="3781985" y="3287601"/>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81985" y="4382913"/>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81985" y="5316826"/>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81985" y="6020753"/>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a:off x="4846797" y="2675303"/>
            <a:ext cx="152400" cy="434119"/>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17</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903488" y="1120393"/>
            <a:ext cx="8470262" cy="4689418"/>
          </a:xfrm>
          <a:prstGeom prst="rect">
            <a:avLst/>
          </a:prstGeom>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18</a:t>
            </a:fld>
            <a:endParaRPr lang="en-US" sz="1200" b="0" i="0" u="none" strike="noStrike" cap="none" dirty="0">
              <a:solidFill>
                <a:schemeClr val="bg1"/>
              </a:solidFill>
              <a:latin typeface="Calibri"/>
              <a:ea typeface="Calibri"/>
              <a:cs typeface="Calibri"/>
              <a:sym typeface="Calibri"/>
            </a:endParaRPr>
          </a:p>
        </p:txBody>
      </p:sp>
      <p:sp>
        <p:nvSpPr>
          <p:cNvPr id="6" name="TextBox 5"/>
          <p:cNvSpPr txBox="1"/>
          <p:nvPr/>
        </p:nvSpPr>
        <p:spPr>
          <a:xfrm>
            <a:off x="729007" y="3549975"/>
            <a:ext cx="1178982" cy="369332"/>
          </a:xfrm>
          <a:prstGeom prst="rect">
            <a:avLst/>
          </a:prstGeom>
          <a:noFill/>
        </p:spPr>
        <p:txBody>
          <a:bodyPr wrap="square" rtlCol="0">
            <a:spAutoFit/>
          </a:bodyPr>
          <a:lstStyle/>
          <a:p>
            <a:r>
              <a:rPr lang="en-US" dirty="0" smtClean="0">
                <a:solidFill>
                  <a:schemeClr val="bg1"/>
                </a:solidFill>
              </a:rPr>
              <a:t>Strand</a:t>
            </a:r>
            <a:endParaRPr lang="en-US" dirty="0">
              <a:solidFill>
                <a:schemeClr val="bg1"/>
              </a:solidFill>
            </a:endParaRPr>
          </a:p>
        </p:txBody>
      </p:sp>
      <p:cxnSp>
        <p:nvCxnSpPr>
          <p:cNvPr id="7" name="Straight Arrow Connector 6"/>
          <p:cNvCxnSpPr/>
          <p:nvPr/>
        </p:nvCxnSpPr>
        <p:spPr>
          <a:xfrm>
            <a:off x="766909" y="3991629"/>
            <a:ext cx="2282159" cy="357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2598" y="4423405"/>
            <a:ext cx="785793" cy="369332"/>
          </a:xfrm>
          <a:prstGeom prst="rect">
            <a:avLst/>
          </a:prstGeom>
          <a:noFill/>
        </p:spPr>
        <p:txBody>
          <a:bodyPr wrap="none" rtlCol="0">
            <a:spAutoFit/>
          </a:bodyPr>
          <a:lstStyle/>
          <a:p>
            <a:r>
              <a:rPr lang="en-US" dirty="0" smtClean="0">
                <a:solidFill>
                  <a:schemeClr val="bg1"/>
                </a:solidFill>
              </a:rPr>
              <a:t>Topic</a:t>
            </a:r>
            <a:endParaRPr lang="en-US" dirty="0">
              <a:solidFill>
                <a:schemeClr val="bg1"/>
              </a:solidFill>
            </a:endParaRPr>
          </a:p>
        </p:txBody>
      </p:sp>
      <p:cxnSp>
        <p:nvCxnSpPr>
          <p:cNvPr id="9" name="Straight Arrow Connector 8"/>
          <p:cNvCxnSpPr/>
          <p:nvPr/>
        </p:nvCxnSpPr>
        <p:spPr>
          <a:xfrm flipV="1">
            <a:off x="988558" y="4505824"/>
            <a:ext cx="2060510" cy="9044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0045" y="5297505"/>
            <a:ext cx="2703443" cy="369332"/>
          </a:xfrm>
          <a:prstGeom prst="rect">
            <a:avLst/>
          </a:prstGeom>
          <a:noFill/>
        </p:spPr>
        <p:txBody>
          <a:bodyPr wrap="square" rtlCol="0">
            <a:spAutoFit/>
          </a:bodyPr>
          <a:lstStyle/>
          <a:p>
            <a:r>
              <a:rPr lang="en-US" dirty="0" smtClean="0">
                <a:solidFill>
                  <a:schemeClr val="bg1"/>
                </a:solidFill>
              </a:rPr>
              <a:t>Content Standards</a:t>
            </a:r>
            <a:endParaRPr lang="en-US" dirty="0">
              <a:solidFill>
                <a:schemeClr val="bg1"/>
              </a:solidFill>
            </a:endParaRPr>
          </a:p>
        </p:txBody>
      </p:sp>
      <p:cxnSp>
        <p:nvCxnSpPr>
          <p:cNvPr id="14" name="Straight Arrow Connector 13"/>
          <p:cNvCxnSpPr/>
          <p:nvPr/>
        </p:nvCxnSpPr>
        <p:spPr>
          <a:xfrm flipV="1">
            <a:off x="2459577" y="4792737"/>
            <a:ext cx="589491" cy="60701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59577" y="5393809"/>
            <a:ext cx="589491" cy="1315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0-#ppt_w/2"/>
                                          </p:val>
                                        </p:tav>
                                        <p:tav tm="100000">
                                          <p:val>
                                            <p:strVal val="#ppt_x"/>
                                          </p:val>
                                        </p:tav>
                                      </p:tavLst>
                                    </p:anim>
                                    <p:anim calcmode="lin" valueType="num">
                                      <p:cBhvr additive="base">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idx="1"/>
          </p:nvPr>
        </p:nvSpPr>
        <p:spPr>
          <a:xfrm>
            <a:off x="313509" y="1061448"/>
            <a:ext cx="10515600" cy="540466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800"/>
              <a:buFont typeface="Arial"/>
              <a:buNone/>
            </a:pPr>
            <a:r>
              <a:rPr lang="en-US" sz="2800" dirty="0" smtClean="0">
                <a:solidFill>
                  <a:schemeClr val="dk1"/>
                </a:solidFill>
                <a:latin typeface="Calibri"/>
                <a:ea typeface="Calibri"/>
                <a:cs typeface="Calibri"/>
                <a:sym typeface="Calibri"/>
              </a:rPr>
              <a:t>Grades 9 – 12 students</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will meet the following learning goals</a:t>
            </a:r>
            <a:r>
              <a:rPr lang="en-US" sz="2800" b="0" i="0" u="none" strike="noStrike" cap="none" dirty="0" smtClean="0">
                <a:solidFill>
                  <a:schemeClr val="dk1"/>
                </a:solidFill>
                <a:latin typeface="Calibri"/>
                <a:ea typeface="Calibri"/>
                <a:cs typeface="Calibri"/>
                <a:sym typeface="Calibri"/>
              </a:rPr>
              <a:t>:</a:t>
            </a:r>
            <a:endParaRPr sz="2800" b="0" i="0" u="none" strike="noStrike" cap="none" dirty="0" smtClean="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50000"/>
              <a:buFont typeface="Arial" panose="020B0604020202020204" pitchFamily="34" charset="0"/>
              <a:buChar char="•"/>
            </a:pPr>
            <a:r>
              <a:rPr lang="en-US" sz="2000" b="0" i="0" u="none" strike="noStrike" cap="none" dirty="0" smtClean="0">
                <a:solidFill>
                  <a:schemeClr val="dk1"/>
                </a:solidFill>
                <a:latin typeface="Calibri"/>
                <a:ea typeface="Calibri"/>
                <a:cs typeface="Calibri"/>
                <a:sym typeface="Calibri"/>
              </a:rPr>
              <a:t>As </a:t>
            </a:r>
            <a:r>
              <a:rPr lang="en-US" sz="2000" b="1" i="1" u="none" strike="noStrike" cap="none" dirty="0" smtClean="0">
                <a:solidFill>
                  <a:schemeClr val="dk1"/>
                </a:solidFill>
                <a:latin typeface="Calibri"/>
                <a:ea typeface="Calibri"/>
                <a:cs typeface="Calibri"/>
                <a:sym typeface="Calibri"/>
              </a:rPr>
              <a:t>Computational Thinkers</a:t>
            </a:r>
            <a:r>
              <a:rPr lang="en-US" sz="2000" b="0" i="0" u="none" strike="noStrike" cap="none" dirty="0" smtClean="0">
                <a:solidFill>
                  <a:schemeClr val="dk1"/>
                </a:solidFill>
                <a:latin typeface="Calibri"/>
                <a:ea typeface="Calibri"/>
                <a:cs typeface="Calibri"/>
                <a:sym typeface="Calibri"/>
              </a:rPr>
              <a:t>, students will demonstrate how to make complex situations simple, developing algorithms that define the systematic processes needed to solve problems encountered in life.</a:t>
            </a:r>
            <a:endParaRPr sz="2000" b="0" i="0" u="none" strike="noStrike" cap="none" dirty="0" smtClean="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50000"/>
              <a:buFont typeface="Arial" panose="020B0604020202020204" pitchFamily="34" charset="0"/>
              <a:buChar char="•"/>
            </a:pPr>
            <a:r>
              <a:rPr lang="en-US" sz="2000" b="0" i="0" u="none" strike="noStrike" cap="none" dirty="0" smtClean="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Citizens of a Digital Culture</a:t>
            </a:r>
            <a:r>
              <a:rPr lang="en-US" sz="2000" b="0" i="0" u="none" strike="noStrike" cap="none" dirty="0">
                <a:solidFill>
                  <a:schemeClr val="dk1"/>
                </a:solidFill>
                <a:latin typeface="Calibri"/>
                <a:ea typeface="Calibri"/>
                <a:cs typeface="Calibri"/>
                <a:sym typeface="Calibri"/>
              </a:rPr>
              <a:t>, students will demonstrate an understanding of concepts involving safety and security, responsible use of technology, and ways it can influence people through social interactions</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50000"/>
              <a:buFont typeface="Arial" panose="020B0604020202020204" pitchFamily="34" charset="0"/>
              <a:buChar char="•"/>
            </a:pPr>
            <a:r>
              <a:rPr lang="en-US" sz="2000" b="0" i="0" u="none" strike="noStrike" cap="none" dirty="0" smtClean="0">
                <a:solidFill>
                  <a:schemeClr val="bg1"/>
                </a:solidFill>
                <a:latin typeface="Calibri"/>
                <a:ea typeface="Calibri"/>
                <a:cs typeface="Calibri"/>
                <a:sym typeface="Calibri"/>
              </a:rPr>
              <a:t>As </a:t>
            </a:r>
            <a:r>
              <a:rPr lang="en-US" sz="2000" b="1" i="1" u="none" strike="noStrike" cap="none" dirty="0">
                <a:solidFill>
                  <a:schemeClr val="bg1"/>
                </a:solidFill>
                <a:latin typeface="Calibri"/>
                <a:ea typeface="Calibri"/>
                <a:cs typeface="Calibri"/>
                <a:sym typeface="Calibri"/>
              </a:rPr>
              <a:t>Global Collaborators</a:t>
            </a:r>
            <a:r>
              <a:rPr lang="en-US" sz="2000" b="0" i="0" u="none" strike="noStrike" cap="none" dirty="0">
                <a:solidFill>
                  <a:schemeClr val="bg1"/>
                </a:solidFill>
                <a:latin typeface="Calibri"/>
                <a:ea typeface="Calibri"/>
                <a:cs typeface="Calibri"/>
                <a:sym typeface="Calibri"/>
              </a:rPr>
              <a:t>,</a:t>
            </a:r>
            <a:r>
              <a:rPr lang="en-US" sz="2000" b="0" i="0" u="none"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en-US" sz="2000" dirty="0">
                <a:solidFill>
                  <a:schemeClr val="bg1"/>
                </a:solidFill>
                <a:latin typeface="Calibri" panose="020F0502020204030204" pitchFamily="34" charset="0"/>
                <a:cs typeface="Calibri" panose="020F0502020204030204" pitchFamily="34" charset="0"/>
              </a:rPr>
              <a:t>students</a:t>
            </a:r>
            <a:r>
              <a:rPr lang="en-US" sz="2000" b="0" i="0" u="none"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en-US" sz="2000" b="0" i="0" u="none" strike="noStrike" cap="none" dirty="0">
                <a:solidFill>
                  <a:schemeClr val="bg1"/>
                </a:solidFill>
                <a:latin typeface="Calibri"/>
                <a:ea typeface="Calibri"/>
                <a:cs typeface="Calibri"/>
                <a:sym typeface="Calibri"/>
              </a:rPr>
              <a:t>will utilize digital tools to collaborate and communicate with others to solve problems presented in today’s </a:t>
            </a:r>
            <a:r>
              <a:rPr lang="en-US" sz="2000" b="0" i="0" u="none" strike="noStrike" cap="none" dirty="0">
                <a:solidFill>
                  <a:schemeClr val="dk1"/>
                </a:solidFill>
                <a:latin typeface="Calibri"/>
                <a:ea typeface="Calibri"/>
                <a:cs typeface="Calibri"/>
                <a:sym typeface="Calibri"/>
              </a:rPr>
              <a:t>technical world</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50000"/>
              <a:buFont typeface="Arial" panose="020B0604020202020204" pitchFamily="34" charset="0"/>
              <a:buChar char="•"/>
            </a:pPr>
            <a:r>
              <a:rPr lang="en-US" sz="2000" b="0" i="0" u="none" strike="noStrike" cap="none" dirty="0" smtClean="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Computing Analysts</a:t>
            </a:r>
            <a:r>
              <a:rPr lang="en-US" sz="2000" b="0" i="0" u="none" strike="noStrike" cap="none" dirty="0">
                <a:solidFill>
                  <a:schemeClr val="dk1"/>
                </a:solidFill>
                <a:latin typeface="Calibri"/>
                <a:ea typeface="Calibri"/>
                <a:cs typeface="Calibri"/>
                <a:sym typeface="Calibri"/>
              </a:rPr>
              <a:t>, students will analyze and create solutions to problems and challenges presented in the use of computer systems and data</a:t>
            </a:r>
            <a:r>
              <a:rPr lang="en-US" sz="2000" b="0" i="0" u="none" strike="noStrike" cap="none" dirty="0" smtClean="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R="0" lvl="0" algn="l" rtl="0">
              <a:spcBef>
                <a:spcPts val="500"/>
              </a:spcBef>
              <a:spcAft>
                <a:spcPts val="0"/>
              </a:spcAft>
              <a:buClr>
                <a:schemeClr val="accent1">
                  <a:lumMod val="75000"/>
                </a:schemeClr>
              </a:buClr>
              <a:buSzPct val="150000"/>
              <a:buFont typeface="Arial" panose="020B0604020202020204" pitchFamily="34" charset="0"/>
              <a:buChar char="•"/>
            </a:pPr>
            <a:r>
              <a:rPr lang="en-US" sz="2000" b="0" i="0" u="none" strike="noStrike" cap="none" dirty="0" smtClean="0">
                <a:solidFill>
                  <a:schemeClr val="dk1"/>
                </a:solidFill>
                <a:latin typeface="Calibri"/>
                <a:ea typeface="Calibri"/>
                <a:cs typeface="Calibri"/>
                <a:sym typeface="Calibri"/>
              </a:rPr>
              <a:t>As </a:t>
            </a:r>
            <a:r>
              <a:rPr lang="en-US" sz="2000" b="1" i="1" u="none" strike="noStrike" cap="none" dirty="0">
                <a:solidFill>
                  <a:schemeClr val="dk1"/>
                </a:solidFill>
                <a:latin typeface="Calibri"/>
                <a:ea typeface="Calibri"/>
                <a:cs typeface="Calibri"/>
                <a:sym typeface="Calibri"/>
              </a:rPr>
              <a:t>Innovative Designers</a:t>
            </a:r>
            <a:r>
              <a:rPr lang="en-US" sz="2000" b="0" i="0" u="none" strike="noStrike" cap="none" dirty="0">
                <a:solidFill>
                  <a:schemeClr val="dk1"/>
                </a:solidFill>
                <a:latin typeface="Calibri"/>
                <a:ea typeface="Calibri"/>
                <a:cs typeface="Calibri"/>
                <a:sym typeface="Calibri"/>
              </a:rPr>
              <a:t>, students make decisions and create solutions using the various digital tools available in today’s technical environments.</a:t>
            </a: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500"/>
              </a:spcBef>
              <a:spcAft>
                <a:spcPts val="0"/>
              </a:spcAft>
              <a:buClr>
                <a:schemeClr val="dk1"/>
              </a:buClr>
              <a:buSzPts val="2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500"/>
              </a:spcBef>
              <a:spcAft>
                <a:spcPts val="0"/>
              </a:spcAft>
              <a:buClr>
                <a:schemeClr val="dk1"/>
              </a:buClr>
              <a:buSzPts val="2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p:txBody>
      </p:sp>
      <p:sp>
        <p:nvSpPr>
          <p:cNvPr id="4" name="TextBox 3"/>
          <p:cNvSpPr txBox="1"/>
          <p:nvPr/>
        </p:nvSpPr>
        <p:spPr>
          <a:xfrm>
            <a:off x="313509" y="245582"/>
            <a:ext cx="5835893" cy="707886"/>
          </a:xfrm>
          <a:prstGeom prst="rect">
            <a:avLst/>
          </a:prstGeom>
          <a:noFill/>
        </p:spPr>
        <p:txBody>
          <a:bodyPr wrap="none" rtlCol="0">
            <a:spAutoFit/>
          </a:bodyPr>
          <a:lstStyle/>
          <a:p>
            <a:r>
              <a:rPr lang="en-US" sz="4000" b="1" dirty="0" smtClean="0">
                <a:solidFill>
                  <a:schemeClr val="bg1"/>
                </a:solidFill>
                <a:latin typeface="Calibri" panose="020F0502020204030204" pitchFamily="34" charset="0"/>
                <a:cs typeface="Calibri" panose="020F0502020204030204" pitchFamily="34" charset="0"/>
              </a:rPr>
              <a:t>Overview for  Grades 9-12 </a:t>
            </a:r>
            <a:endParaRPr lang="en-US" sz="4000" b="1" dirty="0">
              <a:solidFill>
                <a:schemeClr val="bg1"/>
              </a:solidFill>
              <a:latin typeface="Calibri" panose="020F0502020204030204" pitchFamily="34" charset="0"/>
              <a:cs typeface="Calibri" panose="020F0502020204030204" pitchFamily="34" charset="0"/>
            </a:endParaRPr>
          </a:p>
        </p:txBody>
      </p:sp>
      <p:pic>
        <p:nvPicPr>
          <p:cNvPr id="5" name="Shape 90"/>
          <p:cNvPicPr preferRelativeResize="0"/>
          <p:nvPr/>
        </p:nvPicPr>
        <p:blipFill rotWithShape="1">
          <a:blip r:embed="rId3">
            <a:alphaModFix/>
          </a:blip>
          <a:srcRect/>
          <a:stretch/>
        </p:blipFill>
        <p:spPr>
          <a:xfrm>
            <a:off x="10829109" y="4467071"/>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19</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03860" y="159853"/>
            <a:ext cx="10657234" cy="182880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4000" b="1" i="0" u="none" strike="noStrike" cap="none" dirty="0">
                <a:solidFill>
                  <a:schemeClr val="bg1"/>
                </a:solidFill>
                <a:latin typeface="Calibri"/>
                <a:ea typeface="Calibri"/>
                <a:cs typeface="Calibri"/>
                <a:sym typeface="Calibri"/>
              </a:rPr>
              <a:t>Resources Utilized in </a:t>
            </a:r>
            <a:r>
              <a:rPr lang="en-US" sz="4000" b="1" i="0" u="none" strike="noStrike" cap="none" dirty="0" smtClean="0">
                <a:solidFill>
                  <a:schemeClr val="bg1"/>
                </a:solidFill>
                <a:latin typeface="Calibri"/>
                <a:ea typeface="Calibri"/>
                <a:cs typeface="Calibri"/>
                <a:sym typeface="Calibri"/>
              </a:rPr>
              <a:t>the Development of </a:t>
            </a:r>
            <a:r>
              <a:rPr lang="en-US" sz="4000" b="1" i="0" u="none" strike="noStrike" cap="none" dirty="0">
                <a:solidFill>
                  <a:schemeClr val="bg1"/>
                </a:solidFill>
                <a:latin typeface="Calibri"/>
                <a:ea typeface="Calibri"/>
                <a:cs typeface="Calibri"/>
                <a:sym typeface="Calibri"/>
              </a:rPr>
              <a:t>the </a:t>
            </a:r>
            <a:br>
              <a:rPr lang="en-US" sz="4000" b="1" i="0" u="none" strike="noStrike" cap="none" dirty="0">
                <a:solidFill>
                  <a:schemeClr val="bg1"/>
                </a:solidFill>
                <a:latin typeface="Calibri"/>
                <a:ea typeface="Calibri"/>
                <a:cs typeface="Calibri"/>
                <a:sym typeface="Calibri"/>
              </a:rPr>
            </a:br>
            <a:r>
              <a:rPr lang="en-US" sz="4000" b="1" u="none" strike="noStrike" cap="none" dirty="0" smtClean="0">
                <a:solidFill>
                  <a:schemeClr val="bg1"/>
                </a:solidFill>
                <a:latin typeface="Calibri"/>
                <a:ea typeface="Calibri"/>
                <a:cs typeface="Calibri"/>
                <a:sym typeface="Calibri"/>
              </a:rPr>
              <a:t>2018</a:t>
            </a:r>
            <a:r>
              <a:rPr lang="en-US" sz="4000" b="1" i="1" u="none" strike="noStrike" cap="none" dirty="0" smtClean="0">
                <a:solidFill>
                  <a:schemeClr val="bg1"/>
                </a:solidFill>
                <a:latin typeface="Calibri"/>
                <a:ea typeface="Calibri"/>
                <a:cs typeface="Calibri"/>
                <a:sym typeface="Calibri"/>
              </a:rPr>
              <a:t> </a:t>
            </a:r>
            <a:r>
              <a:rPr lang="en-US" sz="4000" b="1" i="1" u="none" strike="noStrike" cap="none" dirty="0">
                <a:solidFill>
                  <a:schemeClr val="bg1"/>
                </a:solidFill>
                <a:latin typeface="Calibri"/>
                <a:ea typeface="Calibri"/>
                <a:cs typeface="Calibri"/>
                <a:sym typeface="Calibri"/>
              </a:rPr>
              <a:t>Alabama Course of Study:  </a:t>
            </a:r>
            <a:br>
              <a:rPr lang="en-US" sz="4000" b="1" i="1" u="none" strike="noStrike" cap="none" dirty="0">
                <a:solidFill>
                  <a:schemeClr val="bg1"/>
                </a:solidFill>
                <a:latin typeface="Calibri"/>
                <a:ea typeface="Calibri"/>
                <a:cs typeface="Calibri"/>
                <a:sym typeface="Calibri"/>
              </a:rPr>
            </a:br>
            <a:r>
              <a:rPr lang="en-US" sz="4000" b="1" i="1" u="none" strike="noStrike" cap="none" dirty="0">
                <a:solidFill>
                  <a:schemeClr val="bg1"/>
                </a:solidFill>
                <a:latin typeface="Calibri"/>
                <a:ea typeface="Calibri"/>
                <a:cs typeface="Calibri"/>
                <a:sym typeface="Calibri"/>
              </a:rPr>
              <a:t>Digital Literacy and Computer </a:t>
            </a:r>
            <a:r>
              <a:rPr lang="en-US" sz="4000" b="1" i="1" u="none" strike="noStrike" cap="none" dirty="0" smtClean="0">
                <a:solidFill>
                  <a:schemeClr val="bg1"/>
                </a:solidFill>
                <a:latin typeface="Calibri"/>
                <a:ea typeface="Calibri"/>
                <a:cs typeface="Calibri"/>
                <a:sym typeface="Calibri"/>
              </a:rPr>
              <a:t>Science </a:t>
            </a:r>
            <a:endParaRPr sz="4000" b="1" i="1" u="none" strike="noStrike" cap="none" dirty="0">
              <a:solidFill>
                <a:srgbClr val="0070C0"/>
              </a:solidFill>
              <a:latin typeface="Calibri"/>
              <a:ea typeface="Calibri"/>
              <a:cs typeface="Calibri"/>
              <a:sym typeface="Calibri"/>
            </a:endParaRPr>
          </a:p>
        </p:txBody>
      </p:sp>
      <p:sp>
        <p:nvSpPr>
          <p:cNvPr id="97" name="Shape 97"/>
          <p:cNvSpPr txBox="1">
            <a:spLocks noGrp="1"/>
          </p:cNvSpPr>
          <p:nvPr>
            <p:ph idx="1"/>
          </p:nvPr>
        </p:nvSpPr>
        <p:spPr>
          <a:xfrm>
            <a:off x="403860" y="2199584"/>
            <a:ext cx="10778159" cy="45587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The 2009 </a:t>
            </a:r>
            <a:r>
              <a:rPr lang="en-US" sz="3200" b="0" i="1" u="none" strike="noStrike" cap="none" dirty="0">
                <a:solidFill>
                  <a:schemeClr val="dk1"/>
                </a:solidFill>
                <a:latin typeface="Calibri" panose="020F0502020204030204" pitchFamily="34" charset="0"/>
                <a:ea typeface="Calibri"/>
                <a:cs typeface="Calibri" panose="020F0502020204030204" pitchFamily="34" charset="0"/>
                <a:sym typeface="Calibri"/>
              </a:rPr>
              <a:t>Alabama Course of Study:  Technology Education</a:t>
            </a:r>
            <a:endParaRPr sz="3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l" rtl="0">
              <a:lnSpc>
                <a:spcPct val="90000"/>
              </a:lnSpc>
              <a:spcBef>
                <a:spcPts val="100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2016 </a:t>
            </a:r>
            <a:r>
              <a:rPr lang="en-US" sz="3200" b="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International Society for Technology in Education (ISTE) </a:t>
            </a: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Standards for Students</a:t>
            </a:r>
            <a:endParaRPr sz="3200" dirty="0">
              <a:latin typeface="Calibri" panose="020F0502020204030204" pitchFamily="34" charset="0"/>
              <a:cs typeface="Calibri" panose="020F0502020204030204" pitchFamily="34" charset="0"/>
            </a:endParaRPr>
          </a:p>
          <a:p>
            <a:pPr marL="228600" marR="0" lvl="0" indent="-228600" algn="l" rtl="0">
              <a:lnSpc>
                <a:spcPct val="90000"/>
              </a:lnSpc>
              <a:spcBef>
                <a:spcPts val="100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Computer Science Teachers Association (CSTA) K-12 Computer Science Standards, Revised 2017</a:t>
            </a:r>
            <a:endParaRPr sz="3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l" rtl="0">
              <a:lnSpc>
                <a:spcPct val="90000"/>
              </a:lnSpc>
              <a:spcBef>
                <a:spcPts val="100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K-12 Computer Science Framework</a:t>
            </a:r>
            <a:endParaRPr sz="3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l" rtl="0">
              <a:lnSpc>
                <a:spcPct val="90000"/>
              </a:lnSpc>
              <a:spcBef>
                <a:spcPts val="100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Documents from Other States</a:t>
            </a:r>
            <a:endParaRPr sz="3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l" rtl="0">
              <a:lnSpc>
                <a:spcPct val="90000"/>
              </a:lnSpc>
              <a:spcBef>
                <a:spcPts val="1000"/>
              </a:spcBef>
              <a:spcAft>
                <a:spcPts val="0"/>
              </a:spcAft>
              <a:buClr>
                <a:schemeClr val="accent1">
                  <a:lumMod val="75000"/>
                </a:schemeClr>
              </a:buClr>
              <a:buSzPct val="100000"/>
              <a:buFont typeface="Arial"/>
              <a:buChar char="•"/>
            </a:pPr>
            <a:r>
              <a:rPr lang="en-US" sz="3200" b="0" i="0" u="none" strike="noStrike" cap="none" dirty="0">
                <a:solidFill>
                  <a:schemeClr val="dk1"/>
                </a:solidFill>
                <a:latin typeface="Calibri" panose="020F0502020204030204" pitchFamily="34" charset="0"/>
                <a:ea typeface="Calibri"/>
                <a:cs typeface="Calibri" panose="020F0502020204030204" pitchFamily="34" charset="0"/>
                <a:sym typeface="Calibri"/>
              </a:rPr>
              <a:t>Public and Professional Input</a:t>
            </a:r>
            <a:endParaRPr sz="3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5" name="Shape 90"/>
          <p:cNvPicPr preferRelativeResize="0"/>
          <p:nvPr/>
        </p:nvPicPr>
        <p:blipFill rotWithShape="1">
          <a:blip r:embed="rId3">
            <a:alphaModFix/>
          </a:blip>
          <a:srcRect/>
          <a:stretch/>
        </p:blipFill>
        <p:spPr>
          <a:xfrm>
            <a:off x="10136283" y="5498208"/>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836428" y="283650"/>
            <a:ext cx="5409570" cy="6461707"/>
          </a:xfrm>
          <a:prstGeom prst="rect">
            <a:avLst/>
          </a:prstGeom>
        </p:spPr>
      </p:pic>
      <p:pic>
        <p:nvPicPr>
          <p:cNvPr id="3" name="Shape 90"/>
          <p:cNvPicPr preferRelativeResize="0"/>
          <p:nvPr/>
        </p:nvPicPr>
        <p:blipFill rotWithShape="1">
          <a:blip r:embed="rId4">
            <a:alphaModFix/>
          </a:blip>
          <a:srcRect/>
          <a:stretch/>
        </p:blipFill>
        <p:spPr>
          <a:xfrm>
            <a:off x="10886256" y="4653313"/>
            <a:ext cx="1045736" cy="1260124"/>
          </a:xfrm>
          <a:prstGeom prst="rect">
            <a:avLst/>
          </a:prstGeom>
          <a:ln>
            <a:noFill/>
          </a:ln>
          <a:effectLst>
            <a:outerShdw blurRad="190500" algn="tl" rotWithShape="0">
              <a:srgbClr val="000000">
                <a:alpha val="70000"/>
              </a:srgbClr>
            </a:outerShdw>
          </a:effectLst>
        </p:spPr>
      </p:pic>
      <p:sp>
        <p:nvSpPr>
          <p:cNvPr id="5" name="Left Brace 4"/>
          <p:cNvSpPr/>
          <p:nvPr/>
        </p:nvSpPr>
        <p:spPr>
          <a:xfrm>
            <a:off x="4293323" y="3514503"/>
            <a:ext cx="45719" cy="600891"/>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4280022" y="4477313"/>
            <a:ext cx="45719" cy="44413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a:off x="4280022" y="5249785"/>
            <a:ext cx="45719" cy="352697"/>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4280021" y="6004102"/>
            <a:ext cx="45719" cy="339634"/>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949062" y="1980692"/>
            <a:ext cx="1750423" cy="378823"/>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612288" y="2423877"/>
            <a:ext cx="2293232" cy="1659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78491" y="2054809"/>
            <a:ext cx="1180413" cy="369332"/>
          </a:xfrm>
          <a:prstGeom prst="rect">
            <a:avLst/>
          </a:prstGeom>
          <a:noFill/>
        </p:spPr>
        <p:txBody>
          <a:bodyPr wrap="square" rtlCol="0">
            <a:spAutoFit/>
          </a:bodyPr>
          <a:lstStyle/>
          <a:p>
            <a:r>
              <a:rPr lang="en-US" dirty="0" smtClean="0">
                <a:solidFill>
                  <a:schemeClr val="bg1"/>
                </a:solidFill>
              </a:rPr>
              <a:t>Strands</a:t>
            </a:r>
            <a:endParaRPr lang="en-US" dirty="0">
              <a:solidFill>
                <a:schemeClr val="bg1"/>
              </a:solidFill>
            </a:endParaRPr>
          </a:p>
        </p:txBody>
      </p:sp>
      <p:cxnSp>
        <p:nvCxnSpPr>
          <p:cNvPr id="15" name="Straight Arrow Connector 14"/>
          <p:cNvCxnSpPr/>
          <p:nvPr/>
        </p:nvCxnSpPr>
        <p:spPr>
          <a:xfrm>
            <a:off x="1801723" y="2880485"/>
            <a:ext cx="2293232"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01723" y="2482290"/>
            <a:ext cx="875561" cy="369332"/>
          </a:xfrm>
          <a:prstGeom prst="rect">
            <a:avLst/>
          </a:prstGeom>
          <a:noFill/>
        </p:spPr>
        <p:txBody>
          <a:bodyPr wrap="none" rtlCol="0">
            <a:spAutoFit/>
          </a:bodyPr>
          <a:lstStyle/>
          <a:p>
            <a:r>
              <a:rPr lang="en-US" dirty="0" smtClean="0">
                <a:solidFill>
                  <a:schemeClr val="bg1"/>
                </a:solidFill>
              </a:rPr>
              <a:t>Topics</a:t>
            </a:r>
            <a:endParaRPr lang="en-US" dirty="0">
              <a:solidFill>
                <a:schemeClr val="bg1"/>
              </a:solidFill>
            </a:endParaRPr>
          </a:p>
        </p:txBody>
      </p:sp>
      <p:cxnSp>
        <p:nvCxnSpPr>
          <p:cNvPr id="17" name="Straight Arrow Connector 16"/>
          <p:cNvCxnSpPr/>
          <p:nvPr/>
        </p:nvCxnSpPr>
        <p:spPr>
          <a:xfrm>
            <a:off x="3187156" y="3331029"/>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87156" y="4310743"/>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87156" y="5101045"/>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87156" y="5789889"/>
            <a:ext cx="718364" cy="0"/>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4239983" y="2663426"/>
            <a:ext cx="152400" cy="434119"/>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20</a:t>
            </a:fld>
            <a:endParaRPr lang="en-US" sz="12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17066560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21</a:t>
            </a:fld>
            <a:endParaRPr lang="en-US" sz="1200" b="0" i="0" u="none" strike="noStrike" cap="none" dirty="0">
              <a:solidFill>
                <a:schemeClr val="bg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4112107" y="577406"/>
            <a:ext cx="5986049" cy="5670994"/>
          </a:xfrm>
          <a:prstGeom prst="rect">
            <a:avLst/>
          </a:prstGeom>
        </p:spPr>
      </p:pic>
      <p:sp>
        <p:nvSpPr>
          <p:cNvPr id="6" name="TextBox 5"/>
          <p:cNvSpPr txBox="1"/>
          <p:nvPr/>
        </p:nvSpPr>
        <p:spPr>
          <a:xfrm>
            <a:off x="1792045" y="1173339"/>
            <a:ext cx="1178982" cy="369332"/>
          </a:xfrm>
          <a:prstGeom prst="rect">
            <a:avLst/>
          </a:prstGeom>
          <a:noFill/>
        </p:spPr>
        <p:txBody>
          <a:bodyPr wrap="square" rtlCol="0">
            <a:spAutoFit/>
          </a:bodyPr>
          <a:lstStyle/>
          <a:p>
            <a:r>
              <a:rPr lang="en-US" dirty="0" smtClean="0">
                <a:solidFill>
                  <a:schemeClr val="bg1"/>
                </a:solidFill>
              </a:rPr>
              <a:t>Strand</a:t>
            </a:r>
            <a:endParaRPr lang="en-US" dirty="0">
              <a:solidFill>
                <a:schemeClr val="bg1"/>
              </a:solidFill>
            </a:endParaRPr>
          </a:p>
        </p:txBody>
      </p:sp>
      <p:sp>
        <p:nvSpPr>
          <p:cNvPr id="7" name="TextBox 6"/>
          <p:cNvSpPr txBox="1"/>
          <p:nvPr/>
        </p:nvSpPr>
        <p:spPr>
          <a:xfrm>
            <a:off x="522450" y="2945961"/>
            <a:ext cx="785793" cy="369332"/>
          </a:xfrm>
          <a:prstGeom prst="rect">
            <a:avLst/>
          </a:prstGeom>
          <a:noFill/>
        </p:spPr>
        <p:txBody>
          <a:bodyPr wrap="none" rtlCol="0">
            <a:spAutoFit/>
          </a:bodyPr>
          <a:lstStyle/>
          <a:p>
            <a:r>
              <a:rPr lang="en-US" dirty="0" smtClean="0">
                <a:solidFill>
                  <a:schemeClr val="bg1"/>
                </a:solidFill>
              </a:rPr>
              <a:t>Topic</a:t>
            </a:r>
            <a:endParaRPr lang="en-US" dirty="0">
              <a:solidFill>
                <a:schemeClr val="bg1"/>
              </a:solidFill>
            </a:endParaRPr>
          </a:p>
        </p:txBody>
      </p:sp>
      <p:cxnSp>
        <p:nvCxnSpPr>
          <p:cNvPr id="8" name="Straight Arrow Connector 7"/>
          <p:cNvCxnSpPr/>
          <p:nvPr/>
        </p:nvCxnSpPr>
        <p:spPr>
          <a:xfrm>
            <a:off x="1829948" y="1646038"/>
            <a:ext cx="2282159" cy="3572"/>
          </a:xfrm>
          <a:prstGeom prst="straightConnector1">
            <a:avLst/>
          </a:prstGeom>
          <a:ln w="38100">
            <a:solidFill>
              <a:schemeClr val="accent2">
                <a:lumMod val="7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p:cNvCxnSpPr>
          <p:nvPr/>
        </p:nvCxnSpPr>
        <p:spPr>
          <a:xfrm flipV="1">
            <a:off x="1308243" y="2067339"/>
            <a:ext cx="2958957" cy="106328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a:off x="1308243" y="3130627"/>
            <a:ext cx="2958957" cy="28227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4" y="4548375"/>
            <a:ext cx="2703443" cy="369332"/>
          </a:xfrm>
          <a:prstGeom prst="rect">
            <a:avLst/>
          </a:prstGeom>
          <a:noFill/>
        </p:spPr>
        <p:txBody>
          <a:bodyPr wrap="square" rtlCol="0">
            <a:spAutoFit/>
          </a:bodyPr>
          <a:lstStyle/>
          <a:p>
            <a:r>
              <a:rPr lang="en-US" dirty="0" smtClean="0">
                <a:solidFill>
                  <a:schemeClr val="bg1"/>
                </a:solidFill>
              </a:rPr>
              <a:t>Content Standards</a:t>
            </a:r>
            <a:endParaRPr lang="en-US" dirty="0">
              <a:solidFill>
                <a:schemeClr val="bg1"/>
              </a:solidFill>
            </a:endParaRPr>
          </a:p>
        </p:txBody>
      </p:sp>
      <p:cxnSp>
        <p:nvCxnSpPr>
          <p:cNvPr id="22" name="Straight Arrow Connector 21"/>
          <p:cNvCxnSpPr/>
          <p:nvPr/>
        </p:nvCxnSpPr>
        <p:spPr>
          <a:xfrm flipV="1">
            <a:off x="2643088" y="2174278"/>
            <a:ext cx="1624112" cy="25786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43761" y="2598983"/>
            <a:ext cx="1623439" cy="213405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643088" y="3507752"/>
            <a:ext cx="1624112" cy="124517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41742" y="4733041"/>
            <a:ext cx="1625458" cy="115535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0-#ppt_w/2"/>
                                          </p:val>
                                        </p:tav>
                                        <p:tav tm="100000">
                                          <p:val>
                                            <p:strVal val="#ppt_x"/>
                                          </p:val>
                                        </p:tav>
                                      </p:tavLst>
                                    </p:anim>
                                    <p:anim calcmode="lin" valueType="num">
                                      <p:cBhvr additive="base">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idx="4294967295"/>
          </p:nvPr>
        </p:nvSpPr>
        <p:spPr>
          <a:xfrm>
            <a:off x="0" y="117475"/>
            <a:ext cx="11566525" cy="565515"/>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000" b="1" i="0" u="none" strike="noStrike" cap="none" dirty="0" smtClean="0">
                <a:solidFill>
                  <a:schemeClr val="bg1"/>
                </a:solidFill>
                <a:latin typeface="Calibri"/>
                <a:ea typeface="Calibri"/>
                <a:cs typeface="Calibri"/>
                <a:sym typeface="Calibri"/>
              </a:rPr>
              <a:t>Cross Curricular Implementation:  </a:t>
            </a:r>
            <a:r>
              <a:rPr lang="en-US" b="1" i="0" u="none" strike="noStrike" cap="none" dirty="0" smtClean="0">
                <a:solidFill>
                  <a:schemeClr val="bg1"/>
                </a:solidFill>
                <a:latin typeface="Calibri"/>
                <a:ea typeface="Calibri"/>
                <a:cs typeface="Calibri"/>
                <a:sym typeface="Calibri"/>
              </a:rPr>
              <a:t>2</a:t>
            </a:r>
            <a:r>
              <a:rPr lang="en-US" b="1" i="0" u="none" strike="noStrike" cap="none" baseline="30000" dirty="0" smtClean="0">
                <a:solidFill>
                  <a:schemeClr val="bg1"/>
                </a:solidFill>
                <a:latin typeface="Calibri"/>
                <a:ea typeface="Calibri"/>
                <a:cs typeface="Calibri"/>
                <a:sym typeface="Calibri"/>
              </a:rPr>
              <a:t>nd</a:t>
            </a:r>
            <a:r>
              <a:rPr lang="en-US" b="1" i="0" u="none" strike="noStrike" cap="none" dirty="0" smtClean="0">
                <a:solidFill>
                  <a:schemeClr val="bg1"/>
                </a:solidFill>
                <a:latin typeface="Calibri"/>
                <a:ea typeface="Calibri"/>
                <a:cs typeface="Calibri"/>
                <a:sym typeface="Calibri"/>
              </a:rPr>
              <a:t> Grade Example</a:t>
            </a:r>
            <a:endParaRPr b="1" i="0" u="none" strike="noStrike" cap="none" dirty="0">
              <a:solidFill>
                <a:schemeClr val="bg1"/>
              </a:solidFill>
              <a:latin typeface="Calibri"/>
              <a:ea typeface="Calibri"/>
              <a:cs typeface="Calibri"/>
              <a:sym typeface="Calibri"/>
            </a:endParaRPr>
          </a:p>
        </p:txBody>
      </p:sp>
      <p:sp>
        <p:nvSpPr>
          <p:cNvPr id="253" name="Shape 253"/>
          <p:cNvSpPr txBox="1">
            <a:spLocks noGrp="1"/>
          </p:cNvSpPr>
          <p:nvPr>
            <p:ph type="body" idx="4294967295"/>
          </p:nvPr>
        </p:nvSpPr>
        <p:spPr>
          <a:xfrm>
            <a:off x="111078" y="4868301"/>
            <a:ext cx="11939126" cy="1884098"/>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marR="0" lvl="0" indent="0" rtl="0">
              <a:lnSpc>
                <a:spcPct val="90000"/>
              </a:lnSpc>
              <a:spcBef>
                <a:spcPts val="1000"/>
              </a:spcBef>
              <a:spcAft>
                <a:spcPts val="0"/>
              </a:spcAft>
              <a:buClr>
                <a:schemeClr val="dk1"/>
              </a:buClr>
              <a:buSzPts val="2800"/>
              <a:buFont typeface="Arial"/>
              <a:buNone/>
            </a:pP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Cross Curricular Activity</a:t>
            </a:r>
            <a:r>
              <a:rPr lang="en-US" sz="2400" b="0" i="0" u="none" strike="noStrike" cap="none" dirty="0">
                <a:solidFill>
                  <a:srgbClr val="000000"/>
                </a:solidFill>
                <a:latin typeface="Calibri" panose="020F0502020204030204" pitchFamily="34" charset="0"/>
                <a:cs typeface="Calibri" panose="020F0502020204030204" pitchFamily="34" charset="0"/>
                <a:sym typeface="Calibri"/>
              </a:rPr>
              <a:t>: Students will write an opinion piece about a certain choice in their community or school. For example, whether or not students should have uniforms. Students will collect votes on whether or not classmates agree with their position. Using a digital tool, such as Google Sheets, students will compile this collected data and share with a small group.</a:t>
            </a:r>
            <a:endParaRPr sz="2400" b="0" i="0" u="none" strike="noStrike" cap="none" dirty="0">
              <a:solidFill>
                <a:srgbClr val="000000"/>
              </a:solidFill>
              <a:latin typeface="Calibri" panose="020F0502020204030204" pitchFamily="34" charset="0"/>
              <a:cs typeface="Calibri" panose="020F0502020204030204" pitchFamily="34" charset="0"/>
              <a:sym typeface="Calibri"/>
            </a:endParaRPr>
          </a:p>
          <a:p>
            <a:pPr marL="228600" marR="0" lvl="0" indent="-50800" rtl="0">
              <a:lnSpc>
                <a:spcPct val="90000"/>
              </a:lnSpc>
              <a:spcBef>
                <a:spcPts val="1000"/>
              </a:spcBef>
              <a:spcAft>
                <a:spcPts val="0"/>
              </a:spcAft>
              <a:buClr>
                <a:schemeClr val="dk1"/>
              </a:buClr>
              <a:buSzPts val="2800"/>
              <a:buFont typeface="Arial"/>
              <a:buNone/>
            </a:pPr>
            <a:endParaRPr sz="1600" b="0" i="0" u="none" strike="noStrike" cap="none" dirty="0">
              <a:solidFill>
                <a:schemeClr val="dk1"/>
              </a:solidFill>
              <a:latin typeface="Calibri"/>
              <a:ea typeface="Calibri"/>
              <a:cs typeface="Calibri"/>
              <a:sym typeface="Calibri"/>
            </a:endParaRPr>
          </a:p>
          <a:p>
            <a:pPr marL="228600" marR="0" lvl="0" indent="-50800" rtl="0">
              <a:lnSpc>
                <a:spcPct val="90000"/>
              </a:lnSpc>
              <a:spcBef>
                <a:spcPts val="1000"/>
              </a:spcBef>
              <a:spcAft>
                <a:spcPts val="0"/>
              </a:spcAft>
              <a:buClr>
                <a:schemeClr val="dk1"/>
              </a:buClr>
              <a:buSzPts val="1100"/>
              <a:buFont typeface="Arial"/>
              <a:buNone/>
            </a:pPr>
            <a:endParaRPr sz="1600" b="0" i="0" u="none" strike="noStrike" cap="none" dirty="0">
              <a:solidFill>
                <a:schemeClr val="dk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902995318"/>
              </p:ext>
            </p:extLst>
          </p:nvPr>
        </p:nvGraphicFramePr>
        <p:xfrm>
          <a:off x="111078" y="682990"/>
          <a:ext cx="11959002" cy="4146032"/>
        </p:xfrm>
        <a:graphic>
          <a:graphicData uri="http://schemas.openxmlformats.org/drawingml/2006/table">
            <a:tbl>
              <a:tblPr firstRow="1" bandRow="1">
                <a:tableStyleId>{5C22544A-7EE6-4342-B048-85BDC9FD1C3A}</a:tableStyleId>
              </a:tblPr>
              <a:tblGrid>
                <a:gridCol w="1947776">
                  <a:extLst>
                    <a:ext uri="{9D8B030D-6E8A-4147-A177-3AD203B41FA5}">
                      <a16:colId xmlns:a16="http://schemas.microsoft.com/office/drawing/2014/main" val="20000"/>
                    </a:ext>
                  </a:extLst>
                </a:gridCol>
                <a:gridCol w="10011226">
                  <a:extLst>
                    <a:ext uri="{9D8B030D-6E8A-4147-A177-3AD203B41FA5}">
                      <a16:colId xmlns:a16="http://schemas.microsoft.com/office/drawing/2014/main" val="20001"/>
                    </a:ext>
                  </a:extLst>
                </a:gridCol>
              </a:tblGrid>
              <a:tr h="471140">
                <a:tc gridSpan="2">
                  <a:txBody>
                    <a:bodyPr/>
                    <a:lstStyle/>
                    <a:p>
                      <a:r>
                        <a:rPr lang="en-US" sz="2400" dirty="0" smtClean="0">
                          <a:latin typeface="Calibri" panose="020F0502020204030204" pitchFamily="34" charset="0"/>
                          <a:cs typeface="Calibri" panose="020F0502020204030204" pitchFamily="34" charset="0"/>
                        </a:rPr>
                        <a:t>Content</a:t>
                      </a:r>
                      <a:r>
                        <a:rPr lang="en-US" sz="2400" baseline="0" dirty="0" smtClean="0">
                          <a:latin typeface="Calibri" panose="020F0502020204030204" pitchFamily="34" charset="0"/>
                          <a:cs typeface="Calibri" panose="020F0502020204030204" pitchFamily="34" charset="0"/>
                        </a:rPr>
                        <a:t> Standards</a:t>
                      </a:r>
                      <a:endParaRPr lang="en-US" sz="2400" dirty="0">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10000"/>
                  </a:ext>
                </a:extLst>
              </a:tr>
              <a:tr h="942280">
                <a:tc>
                  <a:txBody>
                    <a:bodyPr/>
                    <a:lstStyle/>
                    <a:p>
                      <a:pPr algn="l"/>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ELA:</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 22</a:t>
                      </a:r>
                    </a:p>
                    <a:p>
                      <a:pPr algn="l"/>
                      <a:r>
                        <a:rPr lang="en-US" sz="1200" b="0" i="0" u="none" strike="noStrike" cap="none" dirty="0" smtClean="0">
                          <a:solidFill>
                            <a:srgbClr val="000000"/>
                          </a:solidFill>
                          <a:latin typeface="Calibri" panose="020F0502020204030204" pitchFamily="34" charset="0"/>
                          <a:cs typeface="Calibri" panose="020F0502020204030204" pitchFamily="34" charset="0"/>
                          <a:sym typeface="Calibri"/>
                        </a:rPr>
                        <a:t>Writing</a:t>
                      </a:r>
                      <a:endParaRPr lang="en-US" sz="1200" b="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Write opinion pieces in which they introduce the topic or book they are writing about, state an opinion, supply reasons that support the opinion, use linking words (e.g., because, and, also) to connect opinion and reasons, and provide a concluding statement or section.  [W.2.1]</a:t>
                      </a:r>
                    </a:p>
                  </a:txBody>
                  <a:tcPr>
                    <a:solidFill>
                      <a:schemeClr val="accent1">
                        <a:lumMod val="40000"/>
                        <a:lumOff val="60000"/>
                      </a:schemeClr>
                    </a:solidFill>
                  </a:tcPr>
                </a:tc>
                <a:extLst>
                  <a:ext uri="{0D108BD9-81ED-4DB2-BD59-A6C34878D82A}">
                    <a16:rowId xmlns:a16="http://schemas.microsoft.com/office/drawing/2014/main" val="10001"/>
                  </a:ext>
                </a:extLst>
              </a:tr>
              <a:tr h="942280">
                <a:tc>
                  <a:txBody>
                    <a:bodyPr/>
                    <a:lstStyle/>
                    <a:p>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Math: </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10 </a:t>
                      </a:r>
                    </a:p>
                    <a:p>
                      <a:r>
                        <a:rPr lang="en-US" sz="1200" dirty="0" smtClean="0">
                          <a:latin typeface="Calibri" panose="020F0502020204030204" pitchFamily="34" charset="0"/>
                          <a:cs typeface="Calibri" panose="020F0502020204030204" pitchFamily="34" charset="0"/>
                        </a:rPr>
                        <a:t>Measurement and Data</a:t>
                      </a:r>
                      <a:endParaRPr lang="en-US" sz="12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Draw a picture graph and a bar graph (with single-unit scale) to represent a data set with up to four categories. Solve simple put-together, take-apart, and compare problems using information presented in a bar graph.</a:t>
                      </a:r>
                    </a:p>
                  </a:txBody>
                  <a:tcPr/>
                </a:tc>
                <a:extLst>
                  <a:ext uri="{0D108BD9-81ED-4DB2-BD59-A6C34878D82A}">
                    <a16:rowId xmlns:a16="http://schemas.microsoft.com/office/drawing/2014/main" val="10002"/>
                  </a:ext>
                </a:extLst>
              </a:tr>
              <a:tr h="1790332">
                <a:tc>
                  <a:txBody>
                    <a:bodyPr/>
                    <a:lstStyle/>
                    <a:p>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Digital</a:t>
                      </a:r>
                      <a:r>
                        <a:rPr lang="en-US" sz="2400" b="1" i="0" strike="noStrike" cap="none" baseline="0" dirty="0" smtClean="0">
                          <a:solidFill>
                            <a:srgbClr val="000000"/>
                          </a:solidFill>
                          <a:latin typeface="Calibri" panose="020F0502020204030204" pitchFamily="34" charset="0"/>
                          <a:cs typeface="Calibri" panose="020F0502020204030204" pitchFamily="34" charset="0"/>
                          <a:sym typeface="Calibri"/>
                        </a:rPr>
                        <a:t> Literacy and Computer Science</a:t>
                      </a:r>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 1</a:t>
                      </a:r>
                    </a:p>
                    <a:p>
                      <a:r>
                        <a:rPr lang="en-US" sz="1200" b="0" dirty="0" smtClean="0">
                          <a:latin typeface="Calibri" panose="020F0502020204030204" pitchFamily="34" charset="0"/>
                          <a:cs typeface="Calibri" panose="020F0502020204030204" pitchFamily="34" charset="0"/>
                        </a:rPr>
                        <a:t>Abstraction</a:t>
                      </a:r>
                      <a:endParaRPr lang="en-US" sz="1200" b="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Create and sort </a:t>
                      </a:r>
                      <a:r>
                        <a:rPr lang="en-US" sz="1800" b="0" i="0" strike="noStrike" cap="none" dirty="0" smtClean="0">
                          <a:solidFill>
                            <a:srgbClr val="000000"/>
                          </a:solidFill>
                          <a:latin typeface="Calibri" panose="020F0502020204030204" pitchFamily="34" charset="0"/>
                          <a:cs typeface="Calibri" panose="020F0502020204030204" pitchFamily="34" charset="0"/>
                          <a:sym typeface="Calibri"/>
                        </a:rPr>
                        <a:t>information</a:t>
                      </a: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 into useful order using digital tools. Examples: Sort </a:t>
                      </a:r>
                      <a:r>
                        <a:rPr lang="en-US" sz="1800" b="0" i="0" strike="noStrike" cap="none" dirty="0" smtClean="0">
                          <a:solidFill>
                            <a:srgbClr val="000000"/>
                          </a:solidFill>
                          <a:latin typeface="Calibri" panose="020F0502020204030204" pitchFamily="34" charset="0"/>
                          <a:cs typeface="Calibri" panose="020F0502020204030204" pitchFamily="34" charset="0"/>
                          <a:sym typeface="Calibri"/>
                        </a:rPr>
                        <a:t>data</a:t>
                      </a: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 spreadsheets A-Z, simple filters, and </a:t>
                      </a:r>
                      <a:r>
                        <a:rPr lang="en-US" sz="1800" b="0" i="0" strike="noStrike" cap="none" dirty="0" smtClean="0">
                          <a:solidFill>
                            <a:srgbClr val="000000"/>
                          </a:solidFill>
                          <a:latin typeface="Calibri" panose="020F0502020204030204" pitchFamily="34" charset="0"/>
                          <a:cs typeface="Calibri" panose="020F0502020204030204" pitchFamily="34" charset="0"/>
                          <a:sym typeface="Calibri"/>
                        </a:rPr>
                        <a:t>tables</a:t>
                      </a:r>
                      <a:r>
                        <a:rPr lang="en-US" sz="1800" b="0" i="0" u="none" strike="noStrike" cap="none" dirty="0" smtClean="0">
                          <a:solidFill>
                            <a:srgbClr val="000000"/>
                          </a:solidFill>
                          <a:latin typeface="Calibri" panose="020F0502020204030204" pitchFamily="34" charset="0"/>
                          <a:cs typeface="Calibri" panose="020F0502020204030204" pitchFamily="34" charset="0"/>
                          <a:sym typeface="Calibri"/>
                        </a:rPr>
                        <a:t>.</a:t>
                      </a:r>
                    </a:p>
                  </a:txBody>
                  <a:tcP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22</a:t>
            </a:fld>
            <a:endParaRPr lang="en-US" sz="1200" b="0" i="0" u="none" strike="noStrike" cap="none">
              <a:solidFill>
                <a:srgbClr val="888888"/>
              </a:solidFill>
              <a:latin typeface="Calibri"/>
              <a:ea typeface="Calibri"/>
              <a:cs typeface="Calibri"/>
              <a:sym typeface="Calibri"/>
            </a:endParaRPr>
          </a:p>
        </p:txBody>
      </p:sp>
      <p:sp>
        <p:nvSpPr>
          <p:cNvPr id="4" name="TextBox 3"/>
          <p:cNvSpPr txBox="1"/>
          <p:nvPr/>
        </p:nvSpPr>
        <p:spPr>
          <a:xfrm>
            <a:off x="11505445" y="6467061"/>
            <a:ext cx="544759" cy="369332"/>
          </a:xfrm>
          <a:prstGeom prst="rect">
            <a:avLst/>
          </a:prstGeom>
          <a:noFill/>
          <a:ln>
            <a:noFill/>
          </a:ln>
        </p:spPr>
        <p:txBody>
          <a:bodyPr wrap="square" rtlCol="0">
            <a:spAutoFit/>
          </a:bodyPr>
          <a:lstStyle/>
          <a:p>
            <a:r>
              <a:rPr lang="en-US" dirty="0" smtClean="0">
                <a:solidFill>
                  <a:schemeClr val="bg1"/>
                </a:solidFill>
              </a:rPr>
              <a:t>22</a:t>
            </a:r>
            <a:endParaRPr lang="en-US" dirty="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11" y="4512267"/>
            <a:ext cx="11872977" cy="20867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90000"/>
              </a:lnSpc>
              <a:spcBef>
                <a:spcPts val="1000"/>
              </a:spcBef>
              <a:buClr>
                <a:schemeClr val="dk1"/>
              </a:buClr>
              <a:buSzPts val="2800"/>
            </a:pPr>
            <a:r>
              <a:rPr lang="en-US" sz="2400" b="1" dirty="0" smtClean="0">
                <a:latin typeface="Times New Roman" panose="02020603050405020304" pitchFamily="18" charset="0"/>
                <a:ea typeface="Calibri"/>
                <a:cs typeface="Times New Roman" panose="02020603050405020304" pitchFamily="18" charset="0"/>
                <a:sym typeface="Calibri"/>
              </a:rPr>
              <a:t>Cross Curricular Activity</a:t>
            </a:r>
            <a:r>
              <a:rPr lang="en-US" sz="2400" b="1" dirty="0">
                <a:latin typeface="Times New Roman" panose="02020603050405020304" pitchFamily="18" charset="0"/>
                <a:ea typeface="Calibri"/>
                <a:cs typeface="Times New Roman" panose="02020603050405020304" pitchFamily="18" charset="0"/>
                <a:sym typeface="Calibri"/>
              </a:rPr>
              <a:t>: </a:t>
            </a:r>
            <a:r>
              <a:rPr lang="en-US" sz="2400" dirty="0">
                <a:latin typeface="Times New Roman" panose="02020603050405020304" pitchFamily="18" charset="0"/>
                <a:cs typeface="Times New Roman" panose="02020603050405020304" pitchFamily="18" charset="0"/>
              </a:rPr>
              <a:t>In small groups, students will choose </a:t>
            </a: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policy issues, one at the local or school level, the other at a regional or national level. Students will organize a media campaign to rally support for one side of these issues, including writing </a:t>
            </a:r>
            <a:r>
              <a:rPr lang="en-US" sz="2400" dirty="0" smtClean="0">
                <a:latin typeface="Times New Roman" panose="02020603050405020304" pitchFamily="18" charset="0"/>
                <a:cs typeface="Times New Roman" panose="02020603050405020304" pitchFamily="18" charset="0"/>
              </a:rPr>
              <a:t>copying </a:t>
            </a:r>
            <a:r>
              <a:rPr lang="en-US" sz="2400" dirty="0">
                <a:latin typeface="Times New Roman" panose="02020603050405020304" pitchFamily="18" charset="0"/>
                <a:cs typeface="Times New Roman" panose="02020603050405020304" pitchFamily="18" charset="0"/>
              </a:rPr>
              <a:t>and creating digital media. Students will determine the best media platforms for each </a:t>
            </a:r>
            <a:r>
              <a:rPr lang="en-US" sz="2400" dirty="0" smtClean="0">
                <a:latin typeface="Times New Roman" panose="02020603050405020304" pitchFamily="18" charset="0"/>
                <a:cs typeface="Times New Roman" panose="02020603050405020304" pitchFamily="18" charset="0"/>
              </a:rPr>
              <a:t>issue, </a:t>
            </a:r>
            <a:r>
              <a:rPr lang="en-US" sz="2400" dirty="0">
                <a:latin typeface="Times New Roman" panose="02020603050405020304" pitchFamily="18" charset="0"/>
                <a:cs typeface="Times New Roman" panose="02020603050405020304" pitchFamily="18" charset="0"/>
              </a:rPr>
              <a:t>dependent on size, scope, and demographics of </a:t>
            </a:r>
            <a:r>
              <a:rPr lang="en-US" sz="2400" dirty="0" smtClean="0">
                <a:latin typeface="Times New Roman" panose="02020603050405020304" pitchFamily="18" charset="0"/>
                <a:cs typeface="Times New Roman" panose="02020603050405020304" pitchFamily="18" charset="0"/>
              </a:rPr>
              <a:t> the target </a:t>
            </a:r>
            <a:r>
              <a:rPr lang="en-US" sz="2400" dirty="0">
                <a:latin typeface="Times New Roman" panose="02020603050405020304" pitchFamily="18" charset="0"/>
                <a:cs typeface="Times New Roman" panose="02020603050405020304" pitchFamily="18" charset="0"/>
              </a:rPr>
              <a:t>audience. Issues of media narrative, propaganda, and sensationalism should be addressed and discussed in campaign outline documents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sym typeface="Calibri"/>
            </a:endParaRPr>
          </a:p>
        </p:txBody>
      </p:sp>
      <p:sp>
        <p:nvSpPr>
          <p:cNvPr id="3" name="Rectangle 2"/>
          <p:cNvSpPr/>
          <p:nvPr/>
        </p:nvSpPr>
        <p:spPr>
          <a:xfrm>
            <a:off x="159511" y="10388"/>
            <a:ext cx="11082528" cy="707886"/>
          </a:xfrm>
          <a:prstGeom prst="rect">
            <a:avLst/>
          </a:prstGeom>
        </p:spPr>
        <p:txBody>
          <a:bodyPr wrap="square">
            <a:spAutoFit/>
          </a:bodyPr>
          <a:lstStyle/>
          <a:p>
            <a:r>
              <a:rPr lang="en-US" sz="4000" b="1" dirty="0" smtClean="0">
                <a:solidFill>
                  <a:schemeClr val="bg1"/>
                </a:solidFill>
                <a:latin typeface="Calibri"/>
                <a:ea typeface="Calibri"/>
                <a:cs typeface="Calibri"/>
                <a:sym typeface="Calibri"/>
              </a:rPr>
              <a:t>Cross Curricular Implementation:  </a:t>
            </a:r>
            <a:r>
              <a:rPr lang="en-US" sz="3200" b="1" dirty="0" smtClean="0">
                <a:solidFill>
                  <a:schemeClr val="bg1"/>
                </a:solidFill>
                <a:latin typeface="Calibri"/>
                <a:ea typeface="Calibri"/>
                <a:cs typeface="Calibri"/>
                <a:sym typeface="Calibri"/>
              </a:rPr>
              <a:t>High School Example</a:t>
            </a:r>
            <a:endParaRPr lang="en-US" sz="32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54363983"/>
              </p:ext>
            </p:extLst>
          </p:nvPr>
        </p:nvGraphicFramePr>
        <p:xfrm>
          <a:off x="159511" y="824698"/>
          <a:ext cx="11872977" cy="3474720"/>
        </p:xfrm>
        <a:graphic>
          <a:graphicData uri="http://schemas.openxmlformats.org/drawingml/2006/table">
            <a:tbl>
              <a:tblPr firstRow="1" bandRow="1">
                <a:tableStyleId>{5C22544A-7EE6-4342-B048-85BDC9FD1C3A}</a:tableStyleId>
              </a:tblPr>
              <a:tblGrid>
                <a:gridCol w="1961108">
                  <a:extLst>
                    <a:ext uri="{9D8B030D-6E8A-4147-A177-3AD203B41FA5}">
                      <a16:colId xmlns:a16="http://schemas.microsoft.com/office/drawing/2014/main" val="20000"/>
                    </a:ext>
                  </a:extLst>
                </a:gridCol>
                <a:gridCol w="9911869">
                  <a:extLst>
                    <a:ext uri="{9D8B030D-6E8A-4147-A177-3AD203B41FA5}">
                      <a16:colId xmlns:a16="http://schemas.microsoft.com/office/drawing/2014/main" val="20001"/>
                    </a:ext>
                  </a:extLst>
                </a:gridCol>
              </a:tblGrid>
              <a:tr h="0">
                <a:tc gridSpan="2">
                  <a:txBody>
                    <a:bodyPr/>
                    <a:lstStyle/>
                    <a:p>
                      <a:r>
                        <a:rPr lang="en-US" sz="2400" dirty="0" smtClean="0">
                          <a:latin typeface="Calibri" panose="020F0502020204030204" pitchFamily="34" charset="0"/>
                          <a:cs typeface="Calibri" panose="020F0502020204030204" pitchFamily="34" charset="0"/>
                        </a:rPr>
                        <a:t>Content</a:t>
                      </a:r>
                      <a:r>
                        <a:rPr lang="en-US" sz="2400" baseline="0" dirty="0" smtClean="0">
                          <a:latin typeface="Calibri" panose="020F0502020204030204" pitchFamily="34" charset="0"/>
                          <a:cs typeface="Calibri" panose="020F0502020204030204" pitchFamily="34" charset="0"/>
                        </a:rPr>
                        <a:t> Standards</a:t>
                      </a:r>
                      <a:endParaRPr lang="en-US" sz="2400" dirty="0">
                        <a:latin typeface="Calibri" panose="020F0502020204030204" pitchFamily="34" charset="0"/>
                        <a:cs typeface="Calibri" panose="020F0502020204030204" pitchFamily="34" charset="0"/>
                      </a:endParaRPr>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10000"/>
                  </a:ext>
                </a:extLst>
              </a:tr>
              <a:tr h="0">
                <a:tc>
                  <a:txBody>
                    <a:bodyPr/>
                    <a:lstStyle/>
                    <a:p>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ELA</a:t>
                      </a:r>
                      <a:r>
                        <a:rPr lang="en-US" sz="2400" b="1" i="0" strike="noStrike" cap="none" baseline="0" dirty="0" smtClean="0">
                          <a:solidFill>
                            <a:srgbClr val="000000"/>
                          </a:solidFill>
                          <a:latin typeface="Calibri" panose="020F0502020204030204" pitchFamily="34" charset="0"/>
                          <a:cs typeface="Calibri" panose="020F0502020204030204" pitchFamily="34" charset="0"/>
                          <a:sym typeface="Calibri"/>
                        </a:rPr>
                        <a:t> </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12.24</a:t>
                      </a:r>
                      <a:endParaRPr lang="en-US" sz="1200" b="1" i="0" u="none" strike="noStrike" cap="none" dirty="0" smtClean="0">
                        <a:solidFill>
                          <a:srgbClr val="000000"/>
                        </a:solidFill>
                        <a:latin typeface="Calibri" panose="020F0502020204030204" pitchFamily="34" charset="0"/>
                        <a:cs typeface="Calibri" panose="020F0502020204030204" pitchFamily="34" charset="0"/>
                        <a:sym typeface="Calibri"/>
                      </a:endParaRPr>
                    </a:p>
                    <a:p>
                      <a:r>
                        <a:rPr lang="en-US" sz="1200" b="0" i="0" u="none" strike="noStrike" cap="none" dirty="0" smtClean="0">
                          <a:solidFill>
                            <a:srgbClr val="000000"/>
                          </a:solidFill>
                          <a:latin typeface="Calibri" panose="020F0502020204030204" pitchFamily="34" charset="0"/>
                          <a:cs typeface="Calibri" panose="020F0502020204030204" pitchFamily="34" charset="0"/>
                          <a:sym typeface="Calibri"/>
                        </a:rPr>
                        <a:t>Writing</a:t>
                      </a:r>
                      <a:endParaRPr lang="en-US" sz="2400" b="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ea typeface="Calibri"/>
                          <a:cs typeface="Calibri" panose="020F0502020204030204" pitchFamily="34" charset="0"/>
                          <a:sym typeface="Calibri"/>
                        </a:rPr>
                        <a:t>Use technology, including the Internet, to produce, publish, and update individual or shared writing products in response to on going feedback, including new arguments or information.  [W.11-12.6] </a:t>
                      </a:r>
                      <a:endParaRPr lang="en-US" sz="1800" dirty="0" smtClean="0">
                        <a:highlight>
                          <a:srgbClr val="FFFFFF"/>
                        </a:highlight>
                        <a:latin typeface="Calibri" panose="020F0502020204030204" pitchFamily="34" charset="0"/>
                        <a:cs typeface="Calibri" panose="020F0502020204030204" pitchFamily="34" charset="0"/>
                        <a:sym typeface="Calibri"/>
                      </a:endParaRPr>
                    </a:p>
                  </a:txBody>
                  <a:tcPr>
                    <a:solidFill>
                      <a:schemeClr val="accent1">
                        <a:lumMod val="40000"/>
                        <a:lumOff val="60000"/>
                      </a:schemeClr>
                    </a:solidFill>
                  </a:tcPr>
                </a:tc>
                <a:extLst>
                  <a:ext uri="{0D108BD9-81ED-4DB2-BD59-A6C34878D82A}">
                    <a16:rowId xmlns:a16="http://schemas.microsoft.com/office/drawing/2014/main" val="10001"/>
                  </a:ext>
                </a:extLst>
              </a:tr>
              <a:tr h="455794">
                <a:tc>
                  <a:txBody>
                    <a:bodyPr/>
                    <a:lstStyle/>
                    <a:p>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SS</a:t>
                      </a:r>
                      <a:r>
                        <a:rPr lang="en-US" sz="2400" b="1" i="0" u="none" strike="noStrike" cap="none" baseline="0" dirty="0" smtClean="0">
                          <a:solidFill>
                            <a:srgbClr val="000000"/>
                          </a:solidFill>
                          <a:latin typeface="Calibri" panose="020F0502020204030204" pitchFamily="34" charset="0"/>
                          <a:cs typeface="Calibri" panose="020F0502020204030204" pitchFamily="34" charset="0"/>
                          <a:sym typeface="Calibri"/>
                        </a:rPr>
                        <a:t> 12.9</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 </a:t>
                      </a:r>
                    </a:p>
                    <a:p>
                      <a:r>
                        <a:rPr lang="en-US" sz="1200" b="0" i="0" u="none" strike="noStrike" cap="none" dirty="0" smtClean="0">
                          <a:solidFill>
                            <a:srgbClr val="000000"/>
                          </a:solidFill>
                          <a:latin typeface="Calibri" panose="020F0502020204030204" pitchFamily="34" charset="0"/>
                          <a:cs typeface="Calibri" panose="020F0502020204030204" pitchFamily="34" charset="0"/>
                          <a:sym typeface="Calibri"/>
                        </a:rPr>
                        <a:t>US Government</a:t>
                      </a:r>
                      <a:endParaRPr lang="en-US" sz="1200" b="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Calibri" panose="020F0502020204030204" pitchFamily="34" charset="0"/>
                        </a:rPr>
                        <a:t>Trace the impact of the media on the political process and public opinion in the United States, including party press, penny press, print media, yellow journalism, radio, television, and electronic media.</a:t>
                      </a:r>
                    </a:p>
                  </a:txBody>
                  <a:tcPr/>
                </a:tc>
                <a:extLst>
                  <a:ext uri="{0D108BD9-81ED-4DB2-BD59-A6C34878D82A}">
                    <a16:rowId xmlns:a16="http://schemas.microsoft.com/office/drawing/2014/main" val="10002"/>
                  </a:ext>
                </a:extLst>
              </a:tr>
              <a:tr h="370840">
                <a:tc>
                  <a:txBody>
                    <a:bodyPr/>
                    <a:lstStyle/>
                    <a:p>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Digital</a:t>
                      </a:r>
                      <a:r>
                        <a:rPr lang="en-US" sz="2400" b="1" i="0" strike="noStrike" cap="none" baseline="0" dirty="0" smtClean="0">
                          <a:solidFill>
                            <a:srgbClr val="000000"/>
                          </a:solidFill>
                          <a:latin typeface="Calibri" panose="020F0502020204030204" pitchFamily="34" charset="0"/>
                          <a:cs typeface="Calibri" panose="020F0502020204030204" pitchFamily="34" charset="0"/>
                          <a:sym typeface="Calibri"/>
                        </a:rPr>
                        <a:t> Literacy and Computer Science</a:t>
                      </a:r>
                      <a:r>
                        <a:rPr lang="en-US" sz="2400" b="1" i="0" strike="noStrike" cap="none" dirty="0" smtClean="0">
                          <a:solidFill>
                            <a:srgbClr val="000000"/>
                          </a:solidFill>
                          <a:latin typeface="Calibri" panose="020F0502020204030204" pitchFamily="34" charset="0"/>
                          <a:cs typeface="Calibri" panose="020F0502020204030204" pitchFamily="34" charset="0"/>
                          <a:sym typeface="Calibri"/>
                        </a:rPr>
                        <a:t>:</a:t>
                      </a:r>
                      <a:r>
                        <a:rPr lang="en-US" sz="2400" b="1" i="0" u="none" strike="noStrike" cap="none" dirty="0" smtClean="0">
                          <a:solidFill>
                            <a:srgbClr val="000000"/>
                          </a:solidFill>
                          <a:latin typeface="Calibri" panose="020F0502020204030204" pitchFamily="34" charset="0"/>
                          <a:cs typeface="Calibri" panose="020F0502020204030204" pitchFamily="34" charset="0"/>
                          <a:sym typeface="Calibri"/>
                        </a:rPr>
                        <a:t> 24</a:t>
                      </a:r>
                    </a:p>
                    <a:p>
                      <a:r>
                        <a:rPr lang="en-US" sz="1200" b="0" i="0" u="none" strike="noStrike" cap="none" dirty="0" smtClean="0">
                          <a:solidFill>
                            <a:srgbClr val="000000"/>
                          </a:solidFill>
                          <a:latin typeface="Calibri" panose="020F0502020204030204" pitchFamily="34" charset="0"/>
                          <a:cs typeface="Calibri" panose="020F0502020204030204" pitchFamily="34" charset="0"/>
                          <a:sym typeface="Calibri"/>
                        </a:rPr>
                        <a:t>Creative Communication</a:t>
                      </a:r>
                      <a:endParaRPr lang="en-US" sz="1200" b="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Calibri" panose="020F0502020204030204" pitchFamily="34" charset="0"/>
                        </a:rPr>
                        <a:t>Compare and contrast internet publishing platforms, including suitability for media types, target audience, and feedback mechanism.</a:t>
                      </a:r>
                      <a:endParaRPr lang="en-US" sz="1800" dirty="0" smtClean="0">
                        <a:latin typeface="Calibri" panose="020F0502020204030204" pitchFamily="34" charset="0"/>
                        <a:ea typeface="Calibri"/>
                        <a:cs typeface="Calibri" panose="020F0502020204030204" pitchFamily="34" charset="0"/>
                        <a:sym typeface="Calibri"/>
                      </a:endParaRPr>
                    </a:p>
                  </a:txBody>
                  <a:tcP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23</a:t>
            </a:fld>
            <a:endParaRPr lang="en-US" sz="1200" b="0" i="0" u="none" strike="noStrike" cap="none">
              <a:solidFill>
                <a:srgbClr val="888888"/>
              </a:solidFill>
              <a:latin typeface="Calibri"/>
              <a:ea typeface="Calibri"/>
              <a:cs typeface="Calibri"/>
              <a:sym typeface="Calibri"/>
            </a:endParaRPr>
          </a:p>
        </p:txBody>
      </p:sp>
      <p:sp>
        <p:nvSpPr>
          <p:cNvPr id="7" name="TextBox 6"/>
          <p:cNvSpPr txBox="1"/>
          <p:nvPr/>
        </p:nvSpPr>
        <p:spPr>
          <a:xfrm>
            <a:off x="11487729" y="6299212"/>
            <a:ext cx="544759" cy="369332"/>
          </a:xfrm>
          <a:prstGeom prst="rect">
            <a:avLst/>
          </a:prstGeom>
          <a:noFill/>
          <a:ln>
            <a:noFill/>
          </a:ln>
        </p:spPr>
        <p:txBody>
          <a:bodyPr wrap="square" rtlCol="0">
            <a:spAutoFit/>
          </a:bodyPr>
          <a:lstStyle/>
          <a:p>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2168849381"/>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797297" y="481567"/>
            <a:ext cx="3487320" cy="78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4000" b="1" dirty="0">
                <a:solidFill>
                  <a:schemeClr val="bg1"/>
                </a:solidFill>
                <a:latin typeface="Calibri"/>
                <a:ea typeface="Calibri"/>
                <a:cs typeface="Calibri"/>
                <a:sym typeface="Calibri"/>
              </a:rPr>
              <a:t>Appendices </a:t>
            </a:r>
            <a:endParaRPr sz="4000" b="1" dirty="0">
              <a:solidFill>
                <a:schemeClr val="bg1"/>
              </a:solidFill>
              <a:latin typeface="Calibri"/>
              <a:ea typeface="Calibri"/>
              <a:cs typeface="Calibri"/>
              <a:sym typeface="Calibri"/>
            </a:endParaRPr>
          </a:p>
        </p:txBody>
      </p:sp>
      <p:sp>
        <p:nvSpPr>
          <p:cNvPr id="261" name="Shape 261"/>
          <p:cNvSpPr txBox="1"/>
          <p:nvPr/>
        </p:nvSpPr>
        <p:spPr>
          <a:xfrm>
            <a:off x="890062" y="1752091"/>
            <a:ext cx="8647149" cy="4165967"/>
          </a:xfrm>
          <a:prstGeom prst="rect">
            <a:avLst/>
          </a:prstGeom>
          <a:noFill/>
          <a:ln>
            <a:noFill/>
          </a:ln>
        </p:spPr>
        <p:txBody>
          <a:bodyPr spcFirstLastPara="1" wrap="square" lIns="91425" tIns="91425" rIns="91425" bIns="91425" anchor="t" anchorCtr="0">
            <a:noAutofit/>
          </a:bodyPr>
          <a:lstStyle/>
          <a:p>
            <a:pPr marL="571500" lvl="0" indent="-571500">
              <a:spcBef>
                <a:spcPts val="0"/>
              </a:spcBef>
              <a:spcAft>
                <a:spcPts val="0"/>
              </a:spcAft>
              <a:buClr>
                <a:schemeClr val="accent1">
                  <a:lumMod val="75000"/>
                </a:schemeClr>
              </a:buClr>
              <a:buFont typeface="Arial" panose="020B0604020202020204" pitchFamily="34" charset="0"/>
              <a:buChar char="•"/>
            </a:pPr>
            <a:r>
              <a:rPr lang="en-US" sz="3200" dirty="0" smtClean="0">
                <a:solidFill>
                  <a:schemeClr val="bg1"/>
                </a:solidFill>
                <a:latin typeface="Calibri"/>
                <a:ea typeface="Calibri"/>
                <a:cs typeface="Calibri"/>
                <a:sym typeface="Calibri"/>
              </a:rPr>
              <a:t>International Society for Technology Education (ISTE) </a:t>
            </a:r>
            <a:r>
              <a:rPr lang="en-US" sz="3200" dirty="0">
                <a:solidFill>
                  <a:schemeClr val="bg1"/>
                </a:solidFill>
                <a:latin typeface="Calibri"/>
                <a:ea typeface="Calibri"/>
                <a:cs typeface="Calibri"/>
                <a:sym typeface="Calibri"/>
              </a:rPr>
              <a:t>Standards for Students</a:t>
            </a:r>
            <a:endParaRPr sz="3200" dirty="0">
              <a:solidFill>
                <a:schemeClr val="bg1"/>
              </a:solidFill>
              <a:latin typeface="Calibri"/>
              <a:ea typeface="Calibri"/>
              <a:cs typeface="Calibri"/>
              <a:sym typeface="Calibri"/>
            </a:endParaRPr>
          </a:p>
          <a:p>
            <a:pPr marL="571500" lvl="0" indent="-571500">
              <a:spcBef>
                <a:spcPts val="0"/>
              </a:spcBef>
              <a:spcAft>
                <a:spcPts val="0"/>
              </a:spcAft>
              <a:buClr>
                <a:schemeClr val="accent1">
                  <a:lumMod val="75000"/>
                </a:schemeClr>
              </a:buClr>
              <a:buFont typeface="Arial" panose="020B0604020202020204" pitchFamily="34" charset="0"/>
              <a:buChar char="•"/>
            </a:pPr>
            <a:endParaRPr sz="3200" dirty="0">
              <a:solidFill>
                <a:schemeClr val="bg1"/>
              </a:solidFill>
              <a:latin typeface="Calibri"/>
              <a:ea typeface="Calibri"/>
              <a:cs typeface="Calibri"/>
              <a:sym typeface="Calibri"/>
            </a:endParaRPr>
          </a:p>
          <a:p>
            <a:pPr marL="571500" lvl="0" indent="-571500">
              <a:spcBef>
                <a:spcPts val="0"/>
              </a:spcBef>
              <a:spcAft>
                <a:spcPts val="0"/>
              </a:spcAft>
              <a:buClr>
                <a:schemeClr val="accent1">
                  <a:lumMod val="75000"/>
                </a:schemeClr>
              </a:buClr>
              <a:buFont typeface="Arial" panose="020B0604020202020204" pitchFamily="34" charset="0"/>
              <a:buChar char="•"/>
            </a:pPr>
            <a:r>
              <a:rPr lang="en-US" sz="3200" dirty="0" smtClean="0">
                <a:solidFill>
                  <a:schemeClr val="bg1"/>
                </a:solidFill>
                <a:latin typeface="Calibri"/>
                <a:ea typeface="Calibri"/>
                <a:cs typeface="Calibri"/>
                <a:sym typeface="Calibri"/>
              </a:rPr>
              <a:t>Progression of Computer Science Teachers Association (CSTA</a:t>
            </a:r>
            <a:r>
              <a:rPr lang="en-US" sz="3200" smtClean="0">
                <a:solidFill>
                  <a:schemeClr val="bg1"/>
                </a:solidFill>
                <a:latin typeface="Calibri"/>
                <a:ea typeface="Calibri"/>
                <a:cs typeface="Calibri"/>
                <a:sym typeface="Calibri"/>
              </a:rPr>
              <a:t>) K – 12 </a:t>
            </a:r>
            <a:r>
              <a:rPr lang="en-US" sz="3200" dirty="0" smtClean="0">
                <a:solidFill>
                  <a:schemeClr val="bg1"/>
                </a:solidFill>
                <a:latin typeface="Calibri"/>
                <a:ea typeface="Calibri"/>
                <a:cs typeface="Calibri"/>
                <a:sym typeface="Calibri"/>
              </a:rPr>
              <a:t>Computer Science  Standards, Revised 2017</a:t>
            </a:r>
            <a:endParaRPr sz="3200" dirty="0">
              <a:solidFill>
                <a:schemeClr val="bg1"/>
              </a:solidFill>
              <a:latin typeface="Calibri"/>
              <a:ea typeface="Calibri"/>
              <a:cs typeface="Calibri"/>
              <a:sym typeface="Calibri"/>
            </a:endParaRPr>
          </a:p>
          <a:p>
            <a:pPr marL="571500" lvl="0" indent="-571500">
              <a:spcBef>
                <a:spcPts val="0"/>
              </a:spcBef>
              <a:spcAft>
                <a:spcPts val="0"/>
              </a:spcAft>
              <a:buClr>
                <a:schemeClr val="accent1">
                  <a:lumMod val="75000"/>
                </a:schemeClr>
              </a:buClr>
              <a:buFont typeface="Arial" panose="020B0604020202020204" pitchFamily="34" charset="0"/>
              <a:buChar char="•"/>
            </a:pPr>
            <a:endParaRPr sz="3200" dirty="0">
              <a:solidFill>
                <a:schemeClr val="bg1"/>
              </a:solidFill>
              <a:latin typeface="Calibri"/>
              <a:ea typeface="Calibri"/>
              <a:cs typeface="Calibri"/>
              <a:sym typeface="Calibri"/>
            </a:endParaRPr>
          </a:p>
          <a:p>
            <a:pPr marL="571500" lvl="0" indent="-571500">
              <a:buClr>
                <a:schemeClr val="accent1">
                  <a:lumMod val="75000"/>
                </a:schemeClr>
              </a:buClr>
              <a:buFont typeface="Arial" panose="020B0604020202020204" pitchFamily="34" charset="0"/>
              <a:buChar char="•"/>
            </a:pPr>
            <a:r>
              <a:rPr lang="en-US" sz="3200" dirty="0" smtClean="0">
                <a:solidFill>
                  <a:schemeClr val="bg1"/>
                </a:solidFill>
                <a:latin typeface="Calibri" panose="020F0502020204030204" pitchFamily="34" charset="0"/>
                <a:cs typeface="Calibri" panose="020F0502020204030204" pitchFamily="34" charset="0"/>
              </a:rPr>
              <a:t>K-12 </a:t>
            </a:r>
            <a:r>
              <a:rPr lang="en-US" sz="3200" dirty="0">
                <a:solidFill>
                  <a:schemeClr val="bg1"/>
                </a:solidFill>
                <a:latin typeface="Calibri" panose="020F0502020204030204" pitchFamily="34" charset="0"/>
                <a:cs typeface="Calibri" panose="020F0502020204030204" pitchFamily="34" charset="0"/>
              </a:rPr>
              <a:t>Computer Science Framework</a:t>
            </a:r>
            <a:endParaRPr sz="3200" dirty="0">
              <a:solidFill>
                <a:schemeClr val="bg1"/>
              </a:solidFill>
              <a:latin typeface="Calibri" panose="020F0502020204030204" pitchFamily="34" charset="0"/>
              <a:ea typeface="Calibri"/>
              <a:cs typeface="Calibri" panose="020F0502020204030204" pitchFamily="34" charset="0"/>
              <a:sym typeface="Calibri"/>
            </a:endParaRPr>
          </a:p>
          <a:p>
            <a:pPr marL="0" lvl="0" indent="0">
              <a:spcBef>
                <a:spcPts val="0"/>
              </a:spcBef>
              <a:spcAft>
                <a:spcPts val="0"/>
              </a:spcAft>
              <a:buNone/>
            </a:pPr>
            <a:endParaRPr sz="1800" dirty="0">
              <a:latin typeface="Calibri"/>
              <a:ea typeface="Calibri"/>
              <a:cs typeface="Calibri"/>
              <a:sym typeface="Calibri"/>
            </a:endParaRPr>
          </a:p>
          <a:p>
            <a:pPr marL="0" lvl="0" indent="0">
              <a:spcBef>
                <a:spcPts val="0"/>
              </a:spcBef>
              <a:spcAft>
                <a:spcPts val="0"/>
              </a:spcAft>
              <a:buNone/>
            </a:pPr>
            <a:endParaRPr sz="1800" dirty="0">
              <a:latin typeface="Calibri"/>
              <a:ea typeface="Calibri"/>
              <a:cs typeface="Calibri"/>
              <a:sym typeface="Calibri"/>
            </a:endParaRPr>
          </a:p>
          <a:p>
            <a:pPr marL="0" lvl="0" indent="0">
              <a:spcBef>
                <a:spcPts val="0"/>
              </a:spcBef>
              <a:spcAft>
                <a:spcPts val="0"/>
              </a:spcAft>
              <a:buNone/>
            </a:pPr>
            <a:endParaRPr sz="1800" dirty="0">
              <a:latin typeface="Calibri"/>
              <a:ea typeface="Calibri"/>
              <a:cs typeface="Calibri"/>
              <a:sym typeface="Calibri"/>
            </a:endParaRPr>
          </a:p>
        </p:txBody>
      </p:sp>
      <p:pic>
        <p:nvPicPr>
          <p:cNvPr id="4" name="Shape 90"/>
          <p:cNvPicPr preferRelativeResize="0"/>
          <p:nvPr/>
        </p:nvPicPr>
        <p:blipFill rotWithShape="1">
          <a:blip r:embed="rId3">
            <a:alphaModFix/>
          </a:blip>
          <a:srcRect/>
          <a:stretch/>
        </p:blipFill>
        <p:spPr>
          <a:xfrm>
            <a:off x="10723092" y="4506117"/>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24</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282158" y="219615"/>
            <a:ext cx="8426100" cy="78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4000" b="1" dirty="0" smtClean="0">
                <a:solidFill>
                  <a:schemeClr val="bg1"/>
                </a:solidFill>
                <a:latin typeface="Calibri"/>
                <a:ea typeface="Calibri"/>
                <a:cs typeface="Calibri"/>
                <a:sym typeface="Calibri"/>
              </a:rPr>
              <a:t>Available </a:t>
            </a:r>
            <a:r>
              <a:rPr lang="en-US" sz="4000" b="1" dirty="0">
                <a:solidFill>
                  <a:schemeClr val="bg1"/>
                </a:solidFill>
                <a:latin typeface="Calibri"/>
                <a:ea typeface="Calibri"/>
                <a:cs typeface="Calibri"/>
                <a:sym typeface="Calibri"/>
              </a:rPr>
              <a:t>R</a:t>
            </a:r>
            <a:r>
              <a:rPr lang="en-US" sz="4000" b="1" dirty="0" smtClean="0">
                <a:solidFill>
                  <a:schemeClr val="bg1"/>
                </a:solidFill>
                <a:latin typeface="Calibri"/>
                <a:ea typeface="Calibri"/>
                <a:cs typeface="Calibri"/>
                <a:sym typeface="Calibri"/>
              </a:rPr>
              <a:t>esources</a:t>
            </a:r>
            <a:endParaRPr sz="4000" b="1" dirty="0">
              <a:solidFill>
                <a:schemeClr val="bg1"/>
              </a:solidFill>
              <a:latin typeface="Calibri"/>
              <a:ea typeface="Calibri"/>
              <a:cs typeface="Calibri"/>
              <a:sym typeface="Calibri"/>
            </a:endParaRPr>
          </a:p>
        </p:txBody>
      </p:sp>
      <p:sp>
        <p:nvSpPr>
          <p:cNvPr id="262" name="Shape 262"/>
          <p:cNvSpPr txBox="1"/>
          <p:nvPr/>
        </p:nvSpPr>
        <p:spPr>
          <a:xfrm>
            <a:off x="282159" y="1142017"/>
            <a:ext cx="10168128" cy="5467789"/>
          </a:xfrm>
          <a:prstGeom prst="rect">
            <a:avLst/>
          </a:prstGeom>
          <a:noFill/>
          <a:ln>
            <a:noFill/>
          </a:ln>
        </p:spPr>
        <p:txBody>
          <a:bodyPr spcFirstLastPara="1" wrap="square" lIns="91425" tIns="91425" rIns="91425" bIns="91425" anchor="t" anchorCtr="0">
            <a:noAutofit/>
          </a:bodyPr>
          <a:lstStyle/>
          <a:p>
            <a:pPr marL="457200" lvl="0" indent="-457200">
              <a:spcBef>
                <a:spcPts val="0"/>
              </a:spcBef>
              <a:spcAft>
                <a:spcPts val="0"/>
              </a:spcAft>
              <a:buClr>
                <a:schemeClr val="accent1">
                  <a:lumMod val="75000"/>
                </a:schemeClr>
              </a:buClr>
              <a:buFont typeface="Arial" panose="020B0604020202020204" pitchFamily="34" charset="0"/>
              <a:buChar char="•"/>
            </a:pPr>
            <a:r>
              <a:rPr lang="en-US" sz="3200" dirty="0" smtClean="0">
                <a:solidFill>
                  <a:schemeClr val="bg1"/>
                </a:solidFill>
                <a:latin typeface="Calibri"/>
                <a:ea typeface="Calibri"/>
                <a:cs typeface="Calibri"/>
                <a:sym typeface="Calibri"/>
              </a:rPr>
              <a:t>Digital Literacy and Computer Science Course of Study </a:t>
            </a:r>
            <a:r>
              <a:rPr lang="en-US" sz="3200" dirty="0">
                <a:solidFill>
                  <a:schemeClr val="bg1"/>
                </a:solidFill>
                <a:latin typeface="Calibri"/>
                <a:ea typeface="Calibri"/>
                <a:cs typeface="Calibri"/>
                <a:sym typeface="Calibri"/>
              </a:rPr>
              <a:t>Companion </a:t>
            </a:r>
            <a:r>
              <a:rPr lang="en-US" sz="3200" dirty="0" smtClean="0">
                <a:solidFill>
                  <a:schemeClr val="bg1"/>
                </a:solidFill>
                <a:latin typeface="Calibri"/>
                <a:ea typeface="Calibri"/>
                <a:cs typeface="Calibri"/>
                <a:sym typeface="Calibri"/>
              </a:rPr>
              <a:t>website:  </a:t>
            </a:r>
            <a:r>
              <a:rPr lang="en-US" sz="3200" dirty="0" smtClean="0">
                <a:solidFill>
                  <a:schemeClr val="bg1"/>
                </a:solidFill>
                <a:latin typeface="Calibri"/>
                <a:ea typeface="Calibri"/>
                <a:cs typeface="Calibri"/>
                <a:sym typeface="Calibri"/>
                <a:hlinkClick r:id="rId3"/>
              </a:rPr>
              <a:t>https://alex.state.al.us/dlcs</a:t>
            </a:r>
            <a:r>
              <a:rPr lang="en-US" sz="3200" dirty="0" smtClean="0">
                <a:solidFill>
                  <a:schemeClr val="bg1"/>
                </a:solidFill>
                <a:latin typeface="Calibri"/>
                <a:ea typeface="Calibri"/>
                <a:cs typeface="Calibri"/>
                <a:sym typeface="Calibri"/>
              </a:rPr>
              <a:t> </a:t>
            </a: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endParaRPr lang="en-US" sz="3200" dirty="0">
              <a:solidFill>
                <a:schemeClr val="bg1"/>
              </a:solidFill>
              <a:latin typeface="Calibri"/>
              <a:ea typeface="Calibri"/>
              <a:cs typeface="Calibri"/>
              <a:sym typeface="Calibri"/>
            </a:endParaRPr>
          </a:p>
          <a:p>
            <a:pPr marL="457200" lvl="0" indent="-457200">
              <a:spcBef>
                <a:spcPts val="0"/>
              </a:spcBef>
              <a:spcAft>
                <a:spcPts val="0"/>
              </a:spcAft>
              <a:buClr>
                <a:schemeClr val="accent1">
                  <a:lumMod val="75000"/>
                </a:schemeClr>
              </a:buClr>
              <a:buFont typeface="Arial" panose="020B0604020202020204" pitchFamily="34" charset="0"/>
              <a:buChar char="•"/>
            </a:pPr>
            <a:r>
              <a:rPr lang="en-US" sz="3200" dirty="0" smtClean="0">
                <a:solidFill>
                  <a:schemeClr val="bg1"/>
                </a:solidFill>
                <a:latin typeface="Calibri"/>
                <a:ea typeface="Calibri"/>
                <a:cs typeface="Calibri"/>
                <a:sym typeface="Calibri"/>
              </a:rPr>
              <a:t>ALEX </a:t>
            </a:r>
            <a:r>
              <a:rPr lang="en-US" sz="3200" dirty="0">
                <a:solidFill>
                  <a:schemeClr val="bg1"/>
                </a:solidFill>
                <a:latin typeface="Calibri"/>
                <a:ea typeface="Calibri"/>
                <a:cs typeface="Calibri"/>
                <a:sym typeface="Calibri"/>
              </a:rPr>
              <a:t>lesson </a:t>
            </a:r>
            <a:r>
              <a:rPr lang="en-US" sz="3200" dirty="0" smtClean="0">
                <a:solidFill>
                  <a:schemeClr val="bg1"/>
                </a:solidFill>
                <a:latin typeface="Calibri"/>
                <a:ea typeface="Calibri"/>
                <a:cs typeface="Calibri"/>
                <a:sym typeface="Calibri"/>
              </a:rPr>
              <a:t>plans, Code.org, CS </a:t>
            </a:r>
            <a:r>
              <a:rPr lang="en-US" sz="3200" dirty="0">
                <a:solidFill>
                  <a:schemeClr val="bg1"/>
                </a:solidFill>
                <a:latin typeface="Calibri"/>
                <a:ea typeface="Calibri"/>
                <a:cs typeface="Calibri"/>
                <a:sym typeface="Calibri"/>
              </a:rPr>
              <a:t>for All Teachers</a:t>
            </a:r>
            <a:endParaRPr sz="3200" dirty="0">
              <a:solidFill>
                <a:schemeClr val="bg1"/>
              </a:solidFill>
              <a:latin typeface="Calibri"/>
              <a:ea typeface="Calibri"/>
              <a:cs typeface="Calibri"/>
              <a:sym typeface="Calibri"/>
            </a:endParaRPr>
          </a:p>
        </p:txBody>
      </p:sp>
      <p:pic>
        <p:nvPicPr>
          <p:cNvPr id="1026" name="Picture 2" descr="ii_jcko88d41_16109f545e3b5c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607" y="2535454"/>
            <a:ext cx="6675058" cy="327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90"/>
          <p:cNvPicPr preferRelativeResize="0"/>
          <p:nvPr/>
        </p:nvPicPr>
        <p:blipFill rotWithShape="1">
          <a:blip r:embed="rId5">
            <a:alphaModFix/>
          </a:blip>
          <a:srcRect/>
          <a:stretch/>
        </p:blipFill>
        <p:spPr>
          <a:xfrm>
            <a:off x="10776100" y="4498587"/>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a:xfrm>
            <a:off x="10415352" y="5561350"/>
            <a:ext cx="1142245" cy="669925"/>
          </a:xfrm>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25</a:t>
            </a:fld>
            <a:endParaRPr lang="en-US" sz="12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7520114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19"/>
          <p:cNvPicPr preferRelativeResize="0">
            <a:picLocks/>
          </p:cNvPicPr>
          <p:nvPr/>
        </p:nvPicPr>
        <p:blipFill rotWithShape="1">
          <a:blip r:embed="rId3">
            <a:alphaModFix/>
          </a:blip>
          <a:srcRect/>
          <a:stretch/>
        </p:blipFill>
        <p:spPr>
          <a:xfrm>
            <a:off x="5677911" y="1727199"/>
            <a:ext cx="3935866" cy="4682824"/>
          </a:xfrm>
          <a:prstGeom prst="rect">
            <a:avLst/>
          </a:prstGeom>
          <a:ln>
            <a:noFill/>
          </a:ln>
          <a:effectLst>
            <a:outerShdw blurRad="190500" algn="tl" rotWithShape="0">
              <a:srgbClr val="000000">
                <a:alpha val="70000"/>
              </a:srgbClr>
            </a:outerShdw>
          </a:effectLst>
        </p:spPr>
      </p:pic>
      <p:sp>
        <p:nvSpPr>
          <p:cNvPr id="6" name="Title 5"/>
          <p:cNvSpPr>
            <a:spLocks noGrp="1"/>
          </p:cNvSpPr>
          <p:nvPr>
            <p:ph type="title"/>
          </p:nvPr>
        </p:nvSpPr>
        <p:spPr>
          <a:xfrm>
            <a:off x="257492" y="317668"/>
            <a:ext cx="8534400" cy="1507067"/>
          </a:xfrm>
        </p:spPr>
        <p:txBody>
          <a:bodyPr>
            <a:normAutofit fontScale="90000"/>
          </a:bodyPr>
          <a:lstStyle/>
          <a:p>
            <a:r>
              <a:rPr lang="en-US" sz="4400" b="1" dirty="0">
                <a:solidFill>
                  <a:schemeClr val="bg1"/>
                </a:solidFill>
                <a:latin typeface="Calibri"/>
                <a:ea typeface="Calibri"/>
                <a:cs typeface="Calibri"/>
                <a:sym typeface="Calibri"/>
              </a:rPr>
              <a:t>2018 Digital Literacy and Computer Science Course of Study</a:t>
            </a:r>
            <a:r>
              <a:rPr lang="en-US" b="1" dirty="0">
                <a:solidFill>
                  <a:srgbClr val="0070C0"/>
                </a:solidFill>
                <a:latin typeface="Calibri"/>
                <a:ea typeface="Calibri"/>
                <a:cs typeface="Calibri"/>
                <a:sym typeface="Calibri"/>
              </a:rPr>
              <a:t/>
            </a:r>
            <a:br>
              <a:rPr lang="en-US" b="1" dirty="0">
                <a:solidFill>
                  <a:srgbClr val="0070C0"/>
                </a:solidFill>
                <a:latin typeface="Calibri"/>
                <a:ea typeface="Calibri"/>
                <a:cs typeface="Calibri"/>
                <a:sym typeface="Calibri"/>
              </a:rPr>
            </a:br>
            <a:endParaRPr lang="en-US" dirty="0"/>
          </a:p>
        </p:txBody>
      </p:sp>
      <p:sp>
        <p:nvSpPr>
          <p:cNvPr id="2" name="TextBox 1"/>
          <p:cNvSpPr txBox="1"/>
          <p:nvPr/>
        </p:nvSpPr>
        <p:spPr>
          <a:xfrm>
            <a:off x="682752" y="3382132"/>
            <a:ext cx="4230645" cy="1015663"/>
          </a:xfrm>
          <a:prstGeom prst="rect">
            <a:avLst/>
          </a:prstGeom>
          <a:noFill/>
        </p:spPr>
        <p:txBody>
          <a:bodyPr wrap="none" rtlCol="0">
            <a:spAutoFit/>
          </a:bodyPr>
          <a:lstStyle/>
          <a:p>
            <a:r>
              <a:rPr lang="en-US" sz="6000" dirty="0" smtClean="0">
                <a:solidFill>
                  <a:schemeClr val="bg1"/>
                </a:solidFill>
              </a:rPr>
              <a:t>Thank You!</a:t>
            </a:r>
            <a:endParaRPr lang="en-US" sz="6000" dirty="0">
              <a:solidFill>
                <a:schemeClr val="bg1"/>
              </a:solidFill>
            </a:endParaRPr>
          </a:p>
        </p:txBody>
      </p:sp>
      <p:sp>
        <p:nvSpPr>
          <p:cNvPr id="3" name="Slide Number Placeholder 2"/>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26</a:t>
            </a:fld>
            <a:endParaRPr lang="en-US" sz="12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5566733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57517" y="708299"/>
            <a:ext cx="10339884" cy="1325562"/>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000" b="1" i="0" u="none" strike="noStrike" cap="none" dirty="0">
                <a:solidFill>
                  <a:schemeClr val="bg1"/>
                </a:solidFill>
                <a:latin typeface="Calibri"/>
                <a:ea typeface="Calibri"/>
                <a:cs typeface="Calibri"/>
                <a:sym typeface="Calibri"/>
              </a:rPr>
              <a:t>2018 Digital Literacy and Computer Science Course of Study</a:t>
            </a:r>
            <a:endParaRPr sz="4000" b="1" i="0" u="none" strike="noStrike" cap="none" dirty="0">
              <a:solidFill>
                <a:schemeClr val="bg1"/>
              </a:solidFill>
              <a:latin typeface="Calibri"/>
              <a:ea typeface="Calibri"/>
              <a:cs typeface="Calibri"/>
              <a:sym typeface="Calibri"/>
            </a:endParaRPr>
          </a:p>
        </p:txBody>
      </p:sp>
      <p:sp>
        <p:nvSpPr>
          <p:cNvPr id="104" name="Shape 104"/>
          <p:cNvSpPr txBox="1">
            <a:spLocks noGrp="1"/>
          </p:cNvSpPr>
          <p:nvPr>
            <p:ph idx="1"/>
          </p:nvPr>
        </p:nvSpPr>
        <p:spPr>
          <a:xfrm>
            <a:off x="876973" y="1716869"/>
            <a:ext cx="859536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7200"/>
              <a:buNone/>
            </a:pPr>
            <a:endParaRPr sz="32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7200"/>
              <a:buFont typeface="Arial"/>
              <a:buNone/>
            </a:pPr>
            <a:endParaRPr sz="7200" b="0" i="0" u="none" strike="noStrike" cap="none" dirty="0">
              <a:solidFill>
                <a:schemeClr val="dk1"/>
              </a:solidFill>
              <a:latin typeface="Calibri"/>
              <a:ea typeface="Calibri"/>
              <a:cs typeface="Calibri"/>
              <a:sym typeface="Calibri"/>
            </a:endParaRPr>
          </a:p>
        </p:txBody>
      </p:sp>
      <p:sp>
        <p:nvSpPr>
          <p:cNvPr id="4" name="Shape 97"/>
          <p:cNvSpPr txBox="1">
            <a:spLocks/>
          </p:cNvSpPr>
          <p:nvPr/>
        </p:nvSpPr>
        <p:spPr>
          <a:xfrm>
            <a:off x="657517" y="2705676"/>
            <a:ext cx="9408126" cy="2549076"/>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spcBef>
                <a:spcPts val="0"/>
              </a:spcBef>
              <a:buClr>
                <a:schemeClr val="dk1"/>
              </a:buClr>
              <a:buSzPts val="3600"/>
              <a:buFont typeface="Arial" panose="020B0604020202020204" pitchFamily="34" charset="0"/>
              <a:buChar char="•"/>
            </a:pPr>
            <a:r>
              <a:rPr lang="en-US" sz="3200" b="1" dirty="0" smtClean="0">
                <a:solidFill>
                  <a:schemeClr val="dk1"/>
                </a:solidFill>
                <a:latin typeface="Calibri"/>
                <a:ea typeface="Calibri"/>
                <a:cs typeface="Calibri"/>
                <a:sym typeface="Calibri"/>
              </a:rPr>
              <a:t>Course of Study Committee</a:t>
            </a:r>
          </a:p>
          <a:p>
            <a:pPr marL="0" indent="0">
              <a:lnSpc>
                <a:spcPct val="90000"/>
              </a:lnSpc>
              <a:spcBef>
                <a:spcPts val="0"/>
              </a:spcBef>
              <a:buClr>
                <a:schemeClr val="dk1"/>
              </a:buClr>
              <a:buSzPts val="3600"/>
              <a:buNone/>
            </a:pPr>
            <a:endParaRPr lang="en-US" sz="3200" b="1" dirty="0" smtClean="0">
              <a:solidFill>
                <a:schemeClr val="dk1"/>
              </a:solidFill>
              <a:latin typeface="Calibri"/>
              <a:ea typeface="Calibri"/>
              <a:cs typeface="Calibri"/>
              <a:sym typeface="Calibri"/>
            </a:endParaRPr>
          </a:p>
          <a:p>
            <a:pPr marL="0" indent="0">
              <a:lnSpc>
                <a:spcPct val="90000"/>
              </a:lnSpc>
              <a:spcBef>
                <a:spcPts val="0"/>
              </a:spcBef>
              <a:buClr>
                <a:schemeClr val="dk1"/>
              </a:buClr>
              <a:buSzPts val="3600"/>
              <a:buNone/>
            </a:pPr>
            <a:endParaRPr lang="en-US" sz="3200" b="1" dirty="0" smtClean="0">
              <a:solidFill>
                <a:schemeClr val="dk1"/>
              </a:solidFill>
              <a:latin typeface="Calibri"/>
              <a:ea typeface="Calibri"/>
              <a:cs typeface="Calibri"/>
              <a:sym typeface="Calibri"/>
            </a:endParaRPr>
          </a:p>
          <a:p>
            <a:pPr>
              <a:lnSpc>
                <a:spcPct val="90000"/>
              </a:lnSpc>
              <a:spcBef>
                <a:spcPts val="0"/>
              </a:spcBef>
              <a:buClr>
                <a:schemeClr val="dk1"/>
              </a:buClr>
              <a:buSzPts val="3600"/>
              <a:buFont typeface="Arial" panose="020B0604020202020204" pitchFamily="34" charset="0"/>
              <a:buChar char="•"/>
            </a:pPr>
            <a:r>
              <a:rPr lang="en-US" sz="3200" b="1" dirty="0" smtClean="0">
                <a:solidFill>
                  <a:schemeClr val="dk1"/>
                </a:solidFill>
                <a:latin typeface="Calibri"/>
                <a:ea typeface="Calibri"/>
                <a:cs typeface="Calibri"/>
                <a:sym typeface="Calibri"/>
              </a:rPr>
              <a:t>Course of Study Task Force</a:t>
            </a:r>
          </a:p>
        </p:txBody>
      </p:sp>
      <p:pic>
        <p:nvPicPr>
          <p:cNvPr id="6" name="Shape 90"/>
          <p:cNvPicPr preferRelativeResize="0"/>
          <p:nvPr/>
        </p:nvPicPr>
        <p:blipFill rotWithShape="1">
          <a:blip r:embed="rId3">
            <a:alphaModFix/>
          </a:blip>
          <a:srcRect/>
          <a:stretch/>
        </p:blipFill>
        <p:spPr>
          <a:xfrm>
            <a:off x="10065643" y="5438144"/>
            <a:ext cx="1045736" cy="1260124"/>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3</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5373264" cy="3286568"/>
          </a:xfrm>
        </p:spPr>
        <p:txBody>
          <a:bodyPr>
            <a:noAutofit/>
          </a:bodyPr>
          <a:lstStyle/>
          <a:p>
            <a:pPr marR="2686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Chairperson</a:t>
            </a:r>
            <a:r>
              <a:rPr lang="en-US" sz="2400" dirty="0">
                <a:solidFill>
                  <a:srgbClr val="000000"/>
                </a:solidFill>
                <a:latin typeface="Times New Roman"/>
                <a:ea typeface="Times New Roman"/>
                <a:cs typeface="Times New Roman"/>
                <a:sym typeface="Times New Roman"/>
              </a:rPr>
              <a:t>: </a:t>
            </a:r>
            <a:r>
              <a:rPr lang="en-US" sz="2400" b="1" dirty="0">
                <a:solidFill>
                  <a:srgbClr val="000000"/>
                </a:solidFill>
                <a:latin typeface="Times New Roman"/>
                <a:ea typeface="Times New Roman"/>
                <a:cs typeface="Times New Roman"/>
                <a:sym typeface="Times New Roman"/>
              </a:rPr>
              <a:t>Billy Wayne Hopkins</a:t>
            </a:r>
            <a:endParaRPr lang="en-US" sz="2400" dirty="0"/>
          </a:p>
          <a:p>
            <a:pPr marR="2686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Jennifer </a:t>
            </a:r>
            <a:r>
              <a:rPr lang="en-US" sz="2400" b="1" dirty="0" smtClean="0">
                <a:solidFill>
                  <a:srgbClr val="000000"/>
                </a:solidFill>
                <a:latin typeface="Times New Roman"/>
                <a:ea typeface="Times New Roman"/>
                <a:cs typeface="Times New Roman"/>
                <a:sym typeface="Times New Roman"/>
              </a:rPr>
              <a:t>Alexiou-Ray</a:t>
            </a:r>
            <a:r>
              <a:rPr lang="en-US" sz="2400" b="1" dirty="0">
                <a:solidFill>
                  <a:srgbClr val="000000"/>
                </a:solidFill>
                <a:latin typeface="Times New Roman"/>
                <a:ea typeface="Times New Roman"/>
                <a:cs typeface="Times New Roman"/>
                <a:sym typeface="Times New Roman"/>
              </a:rPr>
              <a:t>, Ph.D.</a:t>
            </a:r>
            <a:endParaRPr lang="en-US" sz="2400" dirty="0"/>
          </a:p>
          <a:p>
            <a:pPr marR="2686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Aimee Bates</a:t>
            </a:r>
            <a:endParaRPr lang="en-US" sz="2400" dirty="0">
              <a:solidFill>
                <a:srgbClr val="000000"/>
              </a:solidFill>
              <a:latin typeface="Times New Roman"/>
              <a:ea typeface="Times New Roman"/>
              <a:cs typeface="Times New Roman"/>
              <a:sym typeface="Times New Roman"/>
            </a:endParaRPr>
          </a:p>
          <a:p>
            <a:pPr marR="3702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Roy Black</a:t>
            </a:r>
            <a:endParaRPr lang="en-US" sz="2400" dirty="0">
              <a:solidFill>
                <a:srgbClr val="000000"/>
              </a:solidFill>
              <a:latin typeface="Times New Roman"/>
              <a:ea typeface="Times New Roman"/>
              <a:cs typeface="Times New Roman"/>
              <a:sym typeface="Times New Roman"/>
            </a:endParaRPr>
          </a:p>
          <a:p>
            <a:pPr marR="3702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Mollie </a:t>
            </a:r>
            <a:r>
              <a:rPr lang="en-US" sz="2400" b="1" dirty="0" smtClean="0">
                <a:solidFill>
                  <a:srgbClr val="000000"/>
                </a:solidFill>
                <a:latin typeface="Times New Roman"/>
                <a:ea typeface="Times New Roman"/>
                <a:cs typeface="Times New Roman"/>
                <a:sym typeface="Times New Roman"/>
              </a:rPr>
              <a:t>Bounds</a:t>
            </a:r>
            <a:endParaRPr lang="en-US" sz="2400" dirty="0">
              <a:solidFill>
                <a:srgbClr val="000000"/>
              </a:solidFill>
              <a:latin typeface="Times New Roman"/>
              <a:ea typeface="Times New Roman"/>
              <a:cs typeface="Times New Roman"/>
              <a:sym typeface="Times New Roman"/>
            </a:endParaRPr>
          </a:p>
          <a:p>
            <a:pPr marR="370205">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Barbara </a:t>
            </a:r>
            <a:r>
              <a:rPr lang="en-US" sz="2400" b="1" dirty="0" smtClean="0">
                <a:solidFill>
                  <a:srgbClr val="000000"/>
                </a:solidFill>
                <a:latin typeface="Times New Roman"/>
                <a:ea typeface="Times New Roman"/>
                <a:cs typeface="Times New Roman"/>
                <a:sym typeface="Times New Roman"/>
              </a:rPr>
              <a:t>Burchard</a:t>
            </a:r>
            <a:endParaRPr lang="en-US" sz="2400" dirty="0">
              <a:solidFill>
                <a:srgbClr val="000000"/>
              </a:solidFill>
              <a:latin typeface="Times New Roman"/>
              <a:ea typeface="Times New Roman"/>
              <a:cs typeface="Times New Roman"/>
              <a:sym typeface="Times New Roman"/>
            </a:endParaRPr>
          </a:p>
        </p:txBody>
      </p:sp>
      <p:pic>
        <p:nvPicPr>
          <p:cNvPr id="4" name="Picture 3"/>
          <p:cNvPicPr>
            <a:picLocks noChangeAspect="1"/>
          </p:cNvPicPr>
          <p:nvPr/>
        </p:nvPicPr>
        <p:blipFill>
          <a:blip r:embed="rId3"/>
          <a:stretch>
            <a:fillRect/>
          </a:stretch>
        </p:blipFill>
        <p:spPr>
          <a:xfrm>
            <a:off x="537207" y="2989806"/>
            <a:ext cx="11163300" cy="3724275"/>
          </a:xfrm>
          <a:prstGeom prst="rect">
            <a:avLst/>
          </a:prstGeom>
        </p:spPr>
      </p:pic>
      <p:sp>
        <p:nvSpPr>
          <p:cNvPr id="6" name="TextBox 5"/>
          <p:cNvSpPr txBox="1"/>
          <p:nvPr/>
        </p:nvSpPr>
        <p:spPr>
          <a:xfrm>
            <a:off x="5002696" y="296761"/>
            <a:ext cx="4028660" cy="2693045"/>
          </a:xfrm>
          <a:prstGeom prst="rect">
            <a:avLst/>
          </a:prstGeom>
          <a:noFill/>
        </p:spPr>
        <p:txBody>
          <a:bodyPr wrap="square" rtlCol="0">
            <a:spAutoFit/>
          </a:bodyPr>
          <a:lstStyle/>
          <a:p>
            <a:pPr>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Vincent  Chiaramonte</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smtClean="0">
                <a:solidFill>
                  <a:srgbClr val="000000"/>
                </a:solidFill>
                <a:latin typeface="Times New Roman"/>
                <a:ea typeface="Times New Roman"/>
                <a:cs typeface="Times New Roman"/>
                <a:sym typeface="Times New Roman"/>
              </a:rPr>
              <a:t>April Chamberlain</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J. Mark Coleman, Ph.D.  </a:t>
            </a: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Tammy </a:t>
            </a:r>
            <a:r>
              <a:rPr lang="en-US" sz="2400" b="1" dirty="0" smtClean="0">
                <a:solidFill>
                  <a:srgbClr val="000000"/>
                </a:solidFill>
                <a:latin typeface="Times New Roman"/>
                <a:ea typeface="Times New Roman"/>
                <a:cs typeface="Times New Roman"/>
                <a:sym typeface="Times New Roman"/>
              </a:rPr>
              <a:t> </a:t>
            </a:r>
            <a:r>
              <a:rPr lang="en-US" sz="2400" b="1" dirty="0">
                <a:solidFill>
                  <a:srgbClr val="000000"/>
                </a:solidFill>
                <a:latin typeface="Times New Roman"/>
                <a:ea typeface="Times New Roman"/>
                <a:cs typeface="Times New Roman"/>
                <a:sym typeface="Times New Roman"/>
              </a:rPr>
              <a:t>Dunn  </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Jeff Gray, Ph.D.</a:t>
            </a:r>
            <a:r>
              <a:rPr lang="en-US" sz="2400" dirty="0">
                <a:solidFill>
                  <a:srgbClr val="000000"/>
                </a:solidFill>
                <a:latin typeface="Times New Roman"/>
                <a:ea typeface="Times New Roman"/>
                <a:cs typeface="Times New Roman"/>
                <a:sym typeface="Times New Roman"/>
              </a:rPr>
              <a:t> </a:t>
            </a: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Tiffany Goldschmidt, Ed.S</a:t>
            </a:r>
            <a:r>
              <a:rPr lang="en-US" sz="2400" b="1" dirty="0" smtClean="0">
                <a:solidFill>
                  <a:srgbClr val="000000"/>
                </a:solidFill>
                <a:latin typeface="Times New Roman"/>
                <a:ea typeface="Times New Roman"/>
                <a:cs typeface="Times New Roman"/>
                <a:sym typeface="Times New Roman"/>
              </a:rPr>
              <a:t>.</a:t>
            </a:r>
            <a:endParaRPr lang="en-US" sz="2400" dirty="0">
              <a:solidFill>
                <a:srgbClr val="000000"/>
              </a:solidFill>
              <a:latin typeface="Times New Roman"/>
              <a:ea typeface="Times New Roman"/>
              <a:cs typeface="Times New Roman"/>
              <a:sym typeface="Times New Roman"/>
            </a:endParaRPr>
          </a:p>
        </p:txBody>
      </p:sp>
      <p:sp>
        <p:nvSpPr>
          <p:cNvPr id="7" name="TextBox 6"/>
          <p:cNvSpPr txBox="1"/>
          <p:nvPr/>
        </p:nvSpPr>
        <p:spPr>
          <a:xfrm>
            <a:off x="9037983" y="0"/>
            <a:ext cx="3154017" cy="2600712"/>
          </a:xfrm>
          <a:prstGeom prst="rect">
            <a:avLst/>
          </a:prstGeom>
          <a:noFill/>
        </p:spPr>
        <p:txBody>
          <a:bodyPr wrap="square" rtlCol="0">
            <a:spAutoFit/>
          </a:bodyPr>
          <a:lstStyle/>
          <a:p>
            <a:pPr>
              <a:spcBef>
                <a:spcPts val="0"/>
              </a:spcBef>
              <a:spcAft>
                <a:spcPts val="600"/>
              </a:spcAft>
              <a:buClr>
                <a:schemeClr val="accent1">
                  <a:lumMod val="75000"/>
                </a:schemeClr>
              </a:buClr>
              <a:buSzPct val="100000"/>
            </a:pPr>
            <a:endParaRPr lang="en-US" dirty="0">
              <a:solidFill>
                <a:srgbClr val="000000"/>
              </a:solidFill>
              <a:latin typeface="Times New Roman"/>
              <a:ea typeface="Times New Roman"/>
              <a:cs typeface="Times New Roman"/>
              <a:sym typeface="Times New Roman"/>
            </a:endParaRPr>
          </a:p>
          <a:p>
            <a:pPr>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Kelli Lane</a:t>
            </a:r>
            <a:endParaRPr lang="en-US" sz="2400" dirty="0">
              <a:solidFill>
                <a:srgbClr val="000000"/>
              </a:solidFill>
              <a:latin typeface="Arial"/>
              <a:ea typeface="Arial"/>
              <a:cs typeface="Arial"/>
              <a:sym typeface="Arial"/>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smtClean="0">
                <a:solidFill>
                  <a:srgbClr val="000000"/>
                </a:solidFill>
                <a:latin typeface="Times New Roman"/>
                <a:ea typeface="Times New Roman"/>
                <a:cs typeface="Times New Roman"/>
                <a:sym typeface="Times New Roman"/>
              </a:rPr>
              <a:t>Timothy Lewis</a:t>
            </a:r>
            <a:r>
              <a:rPr lang="en-US" sz="2400" b="1" dirty="0">
                <a:solidFill>
                  <a:srgbClr val="000000"/>
                </a:solidFill>
                <a:latin typeface="Times New Roman"/>
                <a:ea typeface="Times New Roman"/>
                <a:cs typeface="Times New Roman"/>
                <a:sym typeface="Times New Roman"/>
              </a:rPr>
              <a:t>, Ph.D.</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smtClean="0">
                <a:solidFill>
                  <a:srgbClr val="000000"/>
                </a:solidFill>
                <a:latin typeface="Times New Roman"/>
                <a:ea typeface="Times New Roman"/>
                <a:cs typeface="Times New Roman"/>
                <a:sym typeface="Times New Roman"/>
              </a:rPr>
              <a:t>Tamara Sanders</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Ashley Waring</a:t>
            </a:r>
            <a:endParaRPr lang="en-US" sz="2400" dirty="0">
              <a:solidFill>
                <a:srgbClr val="000000"/>
              </a:solidFill>
              <a:latin typeface="Times New Roman"/>
              <a:ea typeface="Times New Roman"/>
              <a:cs typeface="Times New Roman"/>
              <a:sym typeface="Times New Roman"/>
            </a:endParaRPr>
          </a:p>
          <a:p>
            <a:pPr>
              <a:spcBef>
                <a:spcPts val="0"/>
              </a:spcBef>
              <a:spcAft>
                <a:spcPts val="600"/>
              </a:spcAft>
              <a:buClr>
                <a:schemeClr val="accent1">
                  <a:lumMod val="75000"/>
                </a:schemeClr>
              </a:buClr>
              <a:buSzPct val="100000"/>
              <a:buFont typeface="Arial" panose="020B0604020202020204" pitchFamily="34" charset="0"/>
              <a:buChar char="•"/>
            </a:pPr>
            <a:r>
              <a:rPr lang="en-US" sz="2400" b="1" dirty="0">
                <a:solidFill>
                  <a:srgbClr val="000000"/>
                </a:solidFill>
                <a:latin typeface="Times New Roman"/>
                <a:ea typeface="Times New Roman"/>
                <a:cs typeface="Times New Roman"/>
                <a:sym typeface="Times New Roman"/>
              </a:rPr>
              <a:t>Lauren </a:t>
            </a:r>
            <a:r>
              <a:rPr lang="en-US" sz="2400" b="1" dirty="0" smtClean="0">
                <a:solidFill>
                  <a:srgbClr val="000000"/>
                </a:solidFill>
                <a:latin typeface="Times New Roman"/>
                <a:ea typeface="Times New Roman"/>
                <a:cs typeface="Times New Roman"/>
                <a:sym typeface="Times New Roman"/>
              </a:rPr>
              <a:t>Woolley</a:t>
            </a:r>
            <a:endParaRPr lang="en-US" sz="2400" dirty="0">
              <a:solidFill>
                <a:srgbClr val="000000"/>
              </a:solidFill>
              <a:latin typeface="Arial"/>
              <a:ea typeface="Arial"/>
              <a:cs typeface="Arial"/>
              <a:sym typeface="Arial"/>
            </a:endParaRPr>
          </a:p>
        </p:txBody>
      </p:sp>
      <p:sp>
        <p:nvSpPr>
          <p:cNvPr id="8" name="Slide Number Placeholder 7"/>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5663441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42323" cy="1320800"/>
          </a:xfrm>
        </p:spPr>
        <p:txBody>
          <a:bodyPr>
            <a:normAutofit/>
          </a:bodyPr>
          <a:lstStyle/>
          <a:p>
            <a:r>
              <a:rPr lang="en-US" sz="4000" b="1" dirty="0">
                <a:solidFill>
                  <a:schemeClr val="bg1"/>
                </a:solidFill>
                <a:latin typeface="Calibri"/>
                <a:ea typeface="Calibri"/>
                <a:cs typeface="Calibri"/>
                <a:sym typeface="Calibri"/>
              </a:rPr>
              <a:t>2018 Digital Literacy and Computer Science Course of Study</a:t>
            </a:r>
            <a:endParaRPr lang="en-US" sz="4000" dirty="0">
              <a:solidFill>
                <a:schemeClr val="bg1"/>
              </a:solidFill>
            </a:endParaRPr>
          </a:p>
        </p:txBody>
      </p:sp>
      <p:pic>
        <p:nvPicPr>
          <p:cNvPr id="4" name="Shape 119"/>
          <p:cNvPicPr preferRelativeResize="0">
            <a:picLocks noGrp="1"/>
          </p:cNvPicPr>
          <p:nvPr>
            <p:ph idx="1"/>
          </p:nvPr>
        </p:nvPicPr>
        <p:blipFill rotWithShape="1">
          <a:blip r:embed="rId3">
            <a:alphaModFix/>
          </a:blip>
          <a:stretch/>
        </p:blipFill>
        <p:spPr>
          <a:xfrm>
            <a:off x="3527119" y="1930400"/>
            <a:ext cx="3942749" cy="4775200"/>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5</a:t>
            </a:fld>
            <a:endParaRPr lang="en-US" sz="12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9519214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69" y="69088"/>
            <a:ext cx="9642323" cy="1320800"/>
          </a:xfrm>
        </p:spPr>
        <p:txBody>
          <a:bodyPr>
            <a:normAutofit/>
          </a:bodyPr>
          <a:lstStyle/>
          <a:p>
            <a:r>
              <a:rPr lang="en-US" sz="4000" b="1" dirty="0" smtClean="0">
                <a:solidFill>
                  <a:schemeClr val="bg1"/>
                </a:solidFill>
                <a:latin typeface="Calibri"/>
                <a:ea typeface="Calibri"/>
                <a:cs typeface="Calibri"/>
                <a:sym typeface="Calibri"/>
              </a:rPr>
              <a:t>Conceptual Framework</a:t>
            </a:r>
            <a:endParaRPr lang="en-US" sz="4000" dirty="0">
              <a:solidFill>
                <a:schemeClr val="bg1"/>
              </a:solidFill>
            </a:endParaRPr>
          </a:p>
        </p:txBody>
      </p:sp>
      <p:pic>
        <p:nvPicPr>
          <p:cNvPr id="5" name="Shape 127"/>
          <p:cNvPicPr preferRelativeResize="0"/>
          <p:nvPr/>
        </p:nvPicPr>
        <p:blipFill rotWithShape="1">
          <a:blip r:embed="rId3">
            <a:alphaModFix/>
          </a:blip>
          <a:srcRect/>
          <a:stretch/>
        </p:blipFill>
        <p:spPr>
          <a:xfrm>
            <a:off x="7516037" y="669081"/>
            <a:ext cx="4420625" cy="5739639"/>
          </a:xfrm>
          <a:prstGeom prst="rect">
            <a:avLst/>
          </a:prstGeom>
          <a:ln>
            <a:noFill/>
          </a:ln>
          <a:effectLst>
            <a:outerShdw blurRad="190500" algn="tl" rotWithShape="0">
              <a:srgbClr val="000000">
                <a:alpha val="70000"/>
              </a:srgbClr>
            </a:outerShdw>
          </a:effectLst>
        </p:spPr>
      </p:pic>
      <p:sp>
        <p:nvSpPr>
          <p:cNvPr id="6" name="TextBox 5"/>
          <p:cNvSpPr txBox="1"/>
          <p:nvPr/>
        </p:nvSpPr>
        <p:spPr>
          <a:xfrm>
            <a:off x="381283" y="1330407"/>
            <a:ext cx="7045968" cy="5078313"/>
          </a:xfrm>
          <a:prstGeom prst="rect">
            <a:avLst/>
          </a:prstGeom>
          <a:noFill/>
        </p:spPr>
        <p:txBody>
          <a:bodyPr wrap="none" rtlCol="0">
            <a:spAutoFit/>
          </a:bodyPr>
          <a:lstStyle/>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The State of </a:t>
            </a:r>
            <a:r>
              <a:rPr lang="en-US" sz="3600" dirty="0" smtClean="0">
                <a:solidFill>
                  <a:schemeClr val="bg1"/>
                </a:solidFill>
                <a:latin typeface="Calibri" panose="020F0502020204030204" pitchFamily="34" charset="0"/>
                <a:cs typeface="Calibri" panose="020F0502020204030204" pitchFamily="34" charset="0"/>
              </a:rPr>
              <a:t>Alabama</a:t>
            </a:r>
          </a:p>
          <a:p>
            <a:endParaRPr lang="en-US" sz="3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The </a:t>
            </a:r>
            <a:r>
              <a:rPr lang="en-US" sz="3600" dirty="0" smtClean="0">
                <a:solidFill>
                  <a:schemeClr val="bg1"/>
                </a:solidFill>
                <a:latin typeface="Calibri" panose="020F0502020204030204" pitchFamily="34" charset="0"/>
                <a:cs typeface="Calibri" panose="020F0502020204030204" pitchFamily="34" charset="0"/>
              </a:rPr>
              <a:t>Globe</a:t>
            </a:r>
          </a:p>
          <a:p>
            <a:endParaRPr lang="en-US" sz="3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The </a:t>
            </a:r>
            <a:r>
              <a:rPr lang="en-US" sz="3600" dirty="0" smtClean="0">
                <a:solidFill>
                  <a:schemeClr val="bg1"/>
                </a:solidFill>
                <a:latin typeface="Calibri" panose="020F0502020204030204" pitchFamily="34" charset="0"/>
                <a:cs typeface="Calibri" panose="020F0502020204030204" pitchFamily="34" charset="0"/>
              </a:rPr>
              <a:t>Student</a:t>
            </a:r>
          </a:p>
          <a:p>
            <a:endParaRPr lang="en-US" sz="3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The Five Content </a:t>
            </a:r>
            <a:r>
              <a:rPr lang="en-US" sz="3600" dirty="0" smtClean="0">
                <a:solidFill>
                  <a:schemeClr val="bg1"/>
                </a:solidFill>
                <a:latin typeface="Calibri" panose="020F0502020204030204" pitchFamily="34" charset="0"/>
                <a:cs typeface="Calibri" panose="020F0502020204030204" pitchFamily="34" charset="0"/>
              </a:rPr>
              <a:t>Strands</a:t>
            </a:r>
          </a:p>
          <a:p>
            <a:endParaRPr lang="en-US" sz="3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The Circuit Board and Binary Codes</a:t>
            </a:r>
          </a:p>
        </p:txBody>
      </p:sp>
      <p:sp>
        <p:nvSpPr>
          <p:cNvPr id="3" name="Slide Number Placeholder 2"/>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6</a:t>
            </a:fld>
            <a:endParaRPr lang="en-US" sz="12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0994391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p:nvPr/>
        </p:nvSpPr>
        <p:spPr>
          <a:xfrm>
            <a:off x="838740" y="383307"/>
            <a:ext cx="10485149" cy="12756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000" b="1" i="0" u="none" strike="noStrike" cap="none" dirty="0">
                <a:solidFill>
                  <a:schemeClr val="bg1"/>
                </a:solidFill>
                <a:latin typeface="Calibri" panose="020F0502020204030204" pitchFamily="34" charset="0"/>
                <a:ea typeface="Arial"/>
                <a:cs typeface="Calibri" panose="020F0502020204030204" pitchFamily="34" charset="0"/>
                <a:sym typeface="Arial"/>
              </a:rPr>
              <a:t>A Vision for </a:t>
            </a:r>
            <a:r>
              <a:rPr lang="en-US" sz="4000" b="1" i="0" u="none" strike="noStrike" cap="none" dirty="0" smtClean="0">
                <a:solidFill>
                  <a:schemeClr val="bg1"/>
                </a:solidFill>
                <a:latin typeface="Calibri" panose="020F0502020204030204" pitchFamily="34" charset="0"/>
                <a:ea typeface="Arial"/>
                <a:cs typeface="Calibri" panose="020F0502020204030204" pitchFamily="34" charset="0"/>
                <a:sym typeface="Arial"/>
              </a:rPr>
              <a:t>K–12 Digital Literacy and Computer </a:t>
            </a:r>
            <a:r>
              <a:rPr lang="en-US" sz="4000" b="1" i="0" u="none" strike="noStrike" cap="none" dirty="0">
                <a:solidFill>
                  <a:schemeClr val="bg1"/>
                </a:solidFill>
                <a:latin typeface="Calibri" panose="020F0502020204030204" pitchFamily="34" charset="0"/>
                <a:ea typeface="Arial"/>
                <a:cs typeface="Calibri" panose="020F0502020204030204" pitchFamily="34" charset="0"/>
                <a:sym typeface="Arial"/>
              </a:rPr>
              <a:t>Science for Alabama Students</a:t>
            </a:r>
            <a:endParaRPr sz="4000" b="1" i="0" u="none" strike="noStrike" cap="none" dirty="0">
              <a:solidFill>
                <a:schemeClr val="bg1"/>
              </a:solidFill>
              <a:latin typeface="Calibri" panose="020F0502020204030204" pitchFamily="34" charset="0"/>
              <a:ea typeface="Arial"/>
              <a:cs typeface="Calibri" panose="020F0502020204030204" pitchFamily="34" charset="0"/>
              <a:sym typeface="Arial"/>
            </a:endParaRPr>
          </a:p>
        </p:txBody>
      </p:sp>
      <p:pic>
        <p:nvPicPr>
          <p:cNvPr id="3" name="Picture 2"/>
          <p:cNvPicPr>
            <a:picLocks noChangeAspect="1"/>
          </p:cNvPicPr>
          <p:nvPr/>
        </p:nvPicPr>
        <p:blipFill>
          <a:blip r:embed="rId3"/>
          <a:stretch>
            <a:fillRect/>
          </a:stretch>
        </p:blipFill>
        <p:spPr>
          <a:xfrm>
            <a:off x="2442287" y="1783966"/>
            <a:ext cx="7278053" cy="4743001"/>
          </a:xfrm>
          <a:prstGeom prst="rect">
            <a:avLst/>
          </a:prstGeom>
          <a:ln w="38100">
            <a:solidFill>
              <a:schemeClr val="bg1"/>
            </a:solidFill>
          </a:ln>
        </p:spPr>
      </p:pic>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7</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56032" y="105350"/>
            <a:ext cx="11704320" cy="1120500"/>
          </a:xfrm>
          <a:prstGeom prst="rect">
            <a:avLst/>
          </a:prstGeom>
          <a:noFill/>
          <a:ln>
            <a:noFill/>
          </a:ln>
        </p:spPr>
        <p:txBody>
          <a:bodyPr spcFirstLastPara="1" wrap="square" lIns="91425" tIns="91425" rIns="91425" bIns="91425"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000" b="1" i="0" u="none" strike="noStrike" cap="none" dirty="0">
                <a:solidFill>
                  <a:schemeClr val="bg1"/>
                </a:solidFill>
                <a:latin typeface="Calibri"/>
                <a:ea typeface="Calibri"/>
                <a:cs typeface="Calibri"/>
                <a:sym typeface="Calibri"/>
              </a:rPr>
              <a:t>Recurring </a:t>
            </a:r>
            <a:r>
              <a:rPr lang="en-US" sz="4000" b="1" i="0" u="none" strike="noStrike" cap="none" dirty="0" smtClean="0">
                <a:solidFill>
                  <a:schemeClr val="bg1"/>
                </a:solidFill>
                <a:latin typeface="Calibri"/>
                <a:ea typeface="Calibri"/>
                <a:cs typeface="Calibri"/>
                <a:sym typeface="Calibri"/>
              </a:rPr>
              <a:t>Standards for </a:t>
            </a:r>
            <a:br>
              <a:rPr lang="en-US" sz="4000" b="1" i="0" u="none" strike="noStrike" cap="none" dirty="0" smtClean="0">
                <a:solidFill>
                  <a:schemeClr val="bg1"/>
                </a:solidFill>
                <a:latin typeface="Calibri"/>
                <a:ea typeface="Calibri"/>
                <a:cs typeface="Calibri"/>
                <a:sym typeface="Calibri"/>
              </a:rPr>
            </a:br>
            <a:r>
              <a:rPr lang="en-US" sz="4000" b="1" i="0" u="none" strike="noStrike" cap="none" dirty="0" smtClean="0">
                <a:solidFill>
                  <a:schemeClr val="bg1"/>
                </a:solidFill>
                <a:latin typeface="Calibri"/>
                <a:ea typeface="Calibri"/>
                <a:cs typeface="Calibri"/>
                <a:sym typeface="Calibri"/>
              </a:rPr>
              <a:t>Digital Literacy and Computer Science</a:t>
            </a:r>
            <a:endParaRPr sz="4000" b="1" i="0" u="none" strike="noStrike" cap="none" dirty="0">
              <a:solidFill>
                <a:schemeClr val="bg1"/>
              </a:solidFill>
              <a:latin typeface="Calibri"/>
              <a:ea typeface="Calibri"/>
              <a:cs typeface="Calibri"/>
              <a:sym typeface="Calibri"/>
            </a:endParaRPr>
          </a:p>
        </p:txBody>
      </p:sp>
      <p:sp>
        <p:nvSpPr>
          <p:cNvPr id="141" name="Shape 141"/>
          <p:cNvSpPr txBox="1"/>
          <p:nvPr/>
        </p:nvSpPr>
        <p:spPr>
          <a:xfrm>
            <a:off x="256032" y="1325998"/>
            <a:ext cx="10246200" cy="538142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bg1"/>
                </a:solidFill>
                <a:latin typeface="Calibri"/>
                <a:ea typeface="Calibri"/>
                <a:cs typeface="Calibri"/>
                <a:sym typeface="Calibri"/>
              </a:rPr>
              <a:t>Safety, Privacy, and </a:t>
            </a:r>
            <a:r>
              <a:rPr lang="en-US" sz="2400" b="1" i="0" u="none" strike="noStrike" cap="none" dirty="0" smtClean="0">
                <a:solidFill>
                  <a:schemeClr val="bg1"/>
                </a:solidFill>
                <a:latin typeface="Calibri"/>
                <a:ea typeface="Calibri"/>
                <a:cs typeface="Calibri"/>
                <a:sym typeface="Calibri"/>
              </a:rPr>
              <a:t>Security </a:t>
            </a:r>
          </a:p>
          <a:p>
            <a:pPr lvl="1">
              <a:buClr>
                <a:schemeClr val="dk1"/>
              </a:buClr>
              <a:buSzPts val="1100"/>
              <a:buFont typeface="Arial"/>
              <a:buNone/>
            </a:pPr>
            <a:r>
              <a:rPr lang="en-US" b="0" i="0" u="none" strike="noStrike" cap="none" dirty="0" smtClean="0">
                <a:solidFill>
                  <a:schemeClr val="bg1"/>
                </a:solidFill>
                <a:latin typeface="Calibri"/>
                <a:ea typeface="Calibri"/>
                <a:cs typeface="Calibri"/>
                <a:sym typeface="Calibri"/>
              </a:rPr>
              <a:t>1.  Identify, demonstrate, and apply personal safety use of digital devices.</a:t>
            </a:r>
            <a:endParaRPr b="0" i="0" u="none" strike="noStrike" cap="none" dirty="0">
              <a:solidFill>
                <a:schemeClr val="bg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bg1"/>
                </a:solidFill>
                <a:latin typeface="Calibri"/>
                <a:ea typeface="Calibri"/>
                <a:cs typeface="Calibri"/>
                <a:sym typeface="Calibri"/>
              </a:rPr>
              <a:t>Legal and Ethical Behavior</a:t>
            </a:r>
            <a:endParaRPr sz="2400" b="1" i="0" u="none" strike="noStrike" cap="none" dirty="0">
              <a:solidFill>
                <a:schemeClr val="bg1"/>
              </a:solidFill>
              <a:latin typeface="Calibri"/>
              <a:ea typeface="Calibri"/>
              <a:cs typeface="Calibri"/>
              <a:sym typeface="Calibri"/>
            </a:endParaRPr>
          </a:p>
          <a:p>
            <a:pPr marL="744538" lvl="1" indent="-287338">
              <a:buClr>
                <a:schemeClr val="dk1"/>
              </a:buClr>
              <a:buSzPts val="1100"/>
              <a:buFont typeface="Arial"/>
              <a:buNone/>
            </a:pPr>
            <a:r>
              <a:rPr lang="en-US" b="0" i="0" u="none" strike="noStrike" cap="none" dirty="0" smtClean="0">
                <a:solidFill>
                  <a:schemeClr val="bg1"/>
                </a:solidFill>
                <a:latin typeface="Calibri"/>
                <a:ea typeface="Calibri"/>
                <a:cs typeface="Calibri"/>
                <a:sym typeface="Calibri"/>
              </a:rPr>
              <a:t>2.  Recognize </a:t>
            </a:r>
            <a:r>
              <a:rPr lang="en-US" b="0" i="0" u="none" strike="noStrike" cap="none" dirty="0">
                <a:solidFill>
                  <a:schemeClr val="bg1"/>
                </a:solidFill>
                <a:latin typeface="Calibri"/>
                <a:ea typeface="Calibri"/>
                <a:cs typeface="Calibri"/>
                <a:sym typeface="Calibri"/>
              </a:rPr>
              <a:t>and demonstrate age-appropriate responsible use of digital devices and resources as </a:t>
            </a:r>
            <a:r>
              <a:rPr lang="en-US" b="0" i="0" u="none" strike="noStrike" cap="none" dirty="0" smtClean="0">
                <a:solidFill>
                  <a:schemeClr val="bg1"/>
                </a:solidFill>
                <a:latin typeface="Calibri"/>
                <a:ea typeface="Calibri"/>
                <a:cs typeface="Calibri"/>
                <a:sym typeface="Calibri"/>
              </a:rPr>
              <a:t>  outlined </a:t>
            </a:r>
            <a:r>
              <a:rPr lang="en-US" b="0" i="0" u="none" strike="noStrike" cap="none" dirty="0">
                <a:solidFill>
                  <a:schemeClr val="bg1"/>
                </a:solidFill>
                <a:latin typeface="Calibri"/>
                <a:ea typeface="Calibri"/>
                <a:cs typeface="Calibri"/>
                <a:sym typeface="Calibri"/>
              </a:rPr>
              <a:t>in school/district rules.</a:t>
            </a:r>
            <a:endParaRPr b="0" i="0" u="none" strike="noStrike" cap="none" dirty="0">
              <a:solidFill>
                <a:schemeClr val="bg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bg1"/>
                </a:solidFill>
                <a:latin typeface="Calibri"/>
                <a:ea typeface="Calibri"/>
                <a:cs typeface="Calibri"/>
                <a:sym typeface="Calibri"/>
              </a:rPr>
              <a:t>Impact of Computing</a:t>
            </a:r>
            <a:endParaRPr sz="2400" b="1" i="0" u="none" strike="noStrike" cap="none" dirty="0">
              <a:solidFill>
                <a:schemeClr val="bg1"/>
              </a:solidFill>
              <a:latin typeface="Calibri"/>
              <a:ea typeface="Calibri"/>
              <a:cs typeface="Calibri"/>
              <a:sym typeface="Calibri"/>
            </a:endParaRPr>
          </a:p>
          <a:p>
            <a:pPr lvl="1">
              <a:buClr>
                <a:schemeClr val="dk1"/>
              </a:buClr>
              <a:buSzPts val="1100"/>
              <a:buFont typeface="Arial"/>
              <a:buNone/>
            </a:pPr>
            <a:r>
              <a:rPr lang="en-US" b="0" i="0" u="none" strike="noStrike" cap="none" dirty="0" smtClean="0">
                <a:solidFill>
                  <a:schemeClr val="bg1"/>
                </a:solidFill>
                <a:latin typeface="Calibri"/>
                <a:ea typeface="Calibri"/>
                <a:cs typeface="Calibri"/>
                <a:sym typeface="Calibri"/>
              </a:rPr>
              <a:t>3.  Analyze </a:t>
            </a:r>
            <a:r>
              <a:rPr lang="en-US" b="0" i="0" u="none" strike="noStrike" cap="none" dirty="0">
                <a:solidFill>
                  <a:schemeClr val="bg1"/>
                </a:solidFill>
                <a:latin typeface="Calibri"/>
                <a:ea typeface="Calibri"/>
                <a:cs typeface="Calibri"/>
                <a:sym typeface="Calibri"/>
              </a:rPr>
              <a:t>the potential impact of computing</a:t>
            </a:r>
            <a:r>
              <a:rPr lang="en-US" b="0" i="0" u="none" strike="noStrike" cap="none" dirty="0" smtClean="0">
                <a:solidFill>
                  <a:schemeClr val="bg1"/>
                </a:solidFill>
                <a:latin typeface="Calibri"/>
                <a:ea typeface="Calibri"/>
                <a:cs typeface="Calibri"/>
                <a:sym typeface="Calibri"/>
              </a:rPr>
              <a:t>.</a:t>
            </a:r>
            <a:endParaRPr lang="en-US" dirty="0">
              <a:solidFill>
                <a:schemeClr val="bg1"/>
              </a:solidFill>
              <a:latin typeface="Calibri"/>
              <a:ea typeface="Calibri"/>
              <a:cs typeface="Calibri"/>
              <a:sym typeface="Calibri"/>
            </a:endParaRPr>
          </a:p>
          <a:p>
            <a:pPr lvl="1">
              <a:buClr>
                <a:schemeClr val="dk1"/>
              </a:buClr>
              <a:buSzPts val="1100"/>
              <a:buFont typeface="Arial"/>
              <a:buNone/>
            </a:pPr>
            <a:endParaRPr sz="1200" b="0"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smtClean="0">
                <a:solidFill>
                  <a:schemeClr val="bg1"/>
                </a:solidFill>
                <a:latin typeface="Calibri"/>
                <a:ea typeface="Calibri"/>
                <a:cs typeface="Calibri"/>
                <a:sym typeface="Calibri"/>
              </a:rPr>
              <a:t>Systems</a:t>
            </a:r>
            <a:endParaRPr sz="2400" b="1" i="0" u="none" strike="noStrike" cap="none" dirty="0">
              <a:solidFill>
                <a:schemeClr val="bg1"/>
              </a:solidFill>
              <a:latin typeface="Calibri"/>
              <a:ea typeface="Calibri"/>
              <a:cs typeface="Calibri"/>
              <a:sym typeface="Calibri"/>
            </a:endParaRPr>
          </a:p>
          <a:p>
            <a:pPr marL="744538" lvl="1" indent="-287338">
              <a:buClr>
                <a:schemeClr val="dk1"/>
              </a:buClr>
              <a:buSzPts val="1100"/>
              <a:buFont typeface="Arial"/>
              <a:buNone/>
            </a:pPr>
            <a:r>
              <a:rPr lang="en-US" b="0" i="0" u="none" strike="noStrike" cap="none" dirty="0">
                <a:solidFill>
                  <a:schemeClr val="bg1"/>
                </a:solidFill>
                <a:latin typeface="Calibri"/>
                <a:ea typeface="Calibri"/>
                <a:cs typeface="Calibri"/>
                <a:sym typeface="Calibri"/>
              </a:rPr>
              <a:t>4. </a:t>
            </a:r>
            <a:r>
              <a:rPr lang="en-US" b="0" i="0" u="none" strike="noStrike" cap="none" dirty="0" smtClean="0">
                <a:solidFill>
                  <a:schemeClr val="bg1"/>
                </a:solidFill>
                <a:latin typeface="Calibri"/>
                <a:ea typeface="Calibri"/>
                <a:cs typeface="Calibri"/>
                <a:sym typeface="Calibri"/>
              </a:rPr>
              <a:t> Identify </a:t>
            </a:r>
            <a:r>
              <a:rPr lang="en-US" b="0" i="0" u="none" strike="noStrike" cap="none" dirty="0">
                <a:solidFill>
                  <a:schemeClr val="bg1"/>
                </a:solidFill>
                <a:latin typeface="Calibri"/>
                <a:ea typeface="Calibri"/>
                <a:cs typeface="Calibri"/>
                <a:sym typeface="Calibri"/>
              </a:rPr>
              <a:t>and employ appropriate troubleshooting techniques used to solve computing or </a:t>
            </a:r>
            <a:r>
              <a:rPr lang="en-US" b="0" i="0" u="none" strike="noStrike" cap="none" dirty="0" smtClean="0">
                <a:solidFill>
                  <a:schemeClr val="bg1"/>
                </a:solidFill>
                <a:latin typeface="Calibri"/>
                <a:ea typeface="Calibri"/>
                <a:cs typeface="Calibri"/>
                <a:sym typeface="Calibri"/>
              </a:rPr>
              <a:t>  connectivity </a:t>
            </a:r>
            <a:r>
              <a:rPr lang="en-US" b="0" i="0" u="none" strike="noStrike" cap="none" dirty="0">
                <a:solidFill>
                  <a:schemeClr val="bg1"/>
                </a:solidFill>
                <a:latin typeface="Calibri"/>
                <a:ea typeface="Calibri"/>
                <a:cs typeface="Calibri"/>
                <a:sym typeface="Calibri"/>
              </a:rPr>
              <a:t>issues.</a:t>
            </a:r>
            <a:endParaRPr b="0" i="0" u="none" strike="noStrike" cap="none" dirty="0">
              <a:solidFill>
                <a:schemeClr val="bg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bg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bg1"/>
                </a:solidFill>
                <a:latin typeface="Calibri"/>
                <a:ea typeface="Calibri"/>
                <a:cs typeface="Calibri"/>
                <a:sym typeface="Calibri"/>
              </a:rPr>
              <a:t>Collaborative </a:t>
            </a:r>
            <a:r>
              <a:rPr lang="en-US" sz="2400" b="1" i="0" u="none" strike="noStrike" cap="none" dirty="0" smtClean="0">
                <a:solidFill>
                  <a:schemeClr val="bg1"/>
                </a:solidFill>
                <a:latin typeface="Calibri"/>
                <a:ea typeface="Calibri"/>
                <a:cs typeface="Calibri"/>
                <a:sym typeface="Calibri"/>
              </a:rPr>
              <a:t>Research </a:t>
            </a:r>
          </a:p>
          <a:p>
            <a:pPr lvl="1">
              <a:buClr>
                <a:schemeClr val="dk1"/>
              </a:buClr>
              <a:buSzPts val="1100"/>
              <a:buFont typeface="Arial"/>
              <a:buNone/>
            </a:pPr>
            <a:r>
              <a:rPr lang="en-US" b="0" i="0" u="none" strike="noStrike" cap="none" dirty="0" smtClean="0">
                <a:solidFill>
                  <a:schemeClr val="bg1"/>
                </a:solidFill>
                <a:latin typeface="Calibri"/>
                <a:ea typeface="Calibri"/>
                <a:cs typeface="Calibri"/>
                <a:sym typeface="Calibri"/>
              </a:rPr>
              <a:t> 5.  Locate, curate, and evaluate information from digital sources to answer research questions.</a:t>
            </a:r>
            <a:endParaRPr lang="en-US" sz="1200" dirty="0">
              <a:solidFill>
                <a:schemeClr val="bg1"/>
              </a:solidFill>
              <a:highlight>
                <a:srgbClr val="FFFFFF"/>
              </a:highlight>
              <a:latin typeface="Calibri"/>
              <a:ea typeface="Calibri"/>
              <a:cs typeface="Calibri"/>
              <a:sym typeface="Calibri"/>
            </a:endParaRPr>
          </a:p>
          <a:p>
            <a:pPr lvl="1">
              <a:buClr>
                <a:schemeClr val="dk1"/>
              </a:buClr>
              <a:buSzPts val="1100"/>
              <a:buFont typeface="Arial"/>
              <a:buNone/>
            </a:pPr>
            <a:endParaRPr sz="1200" b="0" i="0" u="none" strike="noStrike" cap="none" dirty="0">
              <a:solidFill>
                <a:schemeClr val="bg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bg1"/>
                </a:solidFill>
                <a:latin typeface="Calibri"/>
                <a:ea typeface="Calibri"/>
                <a:cs typeface="Calibri"/>
                <a:sym typeface="Calibri"/>
              </a:rPr>
              <a:t>Digital </a:t>
            </a:r>
            <a:r>
              <a:rPr lang="en-US" sz="2400" b="1" i="0" u="none" strike="noStrike" cap="none" dirty="0" smtClean="0">
                <a:solidFill>
                  <a:schemeClr val="bg1"/>
                </a:solidFill>
                <a:latin typeface="Calibri"/>
                <a:ea typeface="Calibri"/>
                <a:cs typeface="Calibri"/>
                <a:sym typeface="Calibri"/>
              </a:rPr>
              <a:t>Tools</a:t>
            </a:r>
          </a:p>
          <a:p>
            <a:pPr lvl="1">
              <a:buClr>
                <a:schemeClr val="dk1"/>
              </a:buClr>
              <a:buSzPts val="1100"/>
              <a:buFont typeface="Arial"/>
              <a:buNone/>
            </a:pPr>
            <a:r>
              <a:rPr lang="en-US" b="0" i="0" u="none" strike="noStrike" cap="none" dirty="0" smtClean="0">
                <a:solidFill>
                  <a:schemeClr val="bg1"/>
                </a:solidFill>
                <a:latin typeface="Calibri"/>
                <a:ea typeface="Calibri"/>
                <a:cs typeface="Calibri"/>
                <a:sym typeface="Calibri"/>
              </a:rPr>
              <a:t> 6.  Produce, review, and revise authentic artifacts using appropriate digital tools.</a:t>
            </a:r>
            <a:endParaRPr b="0"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8</a:t>
            </a:fld>
            <a:endParaRPr lang="en-US" sz="1200" b="0" i="0" u="none" strike="noStrike" cap="none" dirty="0">
              <a:solidFill>
                <a:schemeClr val="bg1"/>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38175" y="138467"/>
            <a:ext cx="8596668" cy="1320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US" sz="4000" b="1" cap="none" dirty="0" smtClean="0">
                <a:solidFill>
                  <a:schemeClr val="bg1"/>
                </a:solidFill>
                <a:latin typeface="Calibri"/>
                <a:ea typeface="Calibri"/>
                <a:cs typeface="Calibri"/>
                <a:sym typeface="Calibri"/>
              </a:rPr>
              <a:t>Digital Literacy and Computer Science </a:t>
            </a:r>
            <a:r>
              <a:rPr lang="en-US" sz="4000" b="1" i="0" u="none" strike="noStrike" cap="none" dirty="0" smtClean="0">
                <a:solidFill>
                  <a:schemeClr val="bg1"/>
                </a:solidFill>
                <a:latin typeface="Calibri"/>
                <a:ea typeface="Calibri"/>
                <a:cs typeface="Calibri"/>
                <a:sym typeface="Calibri"/>
              </a:rPr>
              <a:t>Content </a:t>
            </a:r>
            <a:r>
              <a:rPr lang="en-US" sz="4000" b="1" i="0" u="none" strike="noStrike" cap="none" dirty="0">
                <a:solidFill>
                  <a:schemeClr val="bg1"/>
                </a:solidFill>
                <a:latin typeface="Calibri"/>
                <a:ea typeface="Calibri"/>
                <a:cs typeface="Calibri"/>
                <a:sym typeface="Calibri"/>
              </a:rPr>
              <a:t>Standard Strands</a:t>
            </a:r>
            <a:endParaRPr sz="4000" b="0" i="0" u="none" strike="noStrike" cap="none" dirty="0">
              <a:solidFill>
                <a:schemeClr val="bg1"/>
              </a:solidFill>
              <a:latin typeface="Calibri"/>
              <a:ea typeface="Calibri"/>
              <a:cs typeface="Calibri"/>
              <a:sym typeface="Calibri"/>
            </a:endParaRPr>
          </a:p>
        </p:txBody>
      </p:sp>
      <p:sp>
        <p:nvSpPr>
          <p:cNvPr id="148" name="Shape 148"/>
          <p:cNvSpPr txBox="1">
            <a:spLocks noGrp="1"/>
          </p:cNvSpPr>
          <p:nvPr>
            <p:ph idx="1"/>
          </p:nvPr>
        </p:nvSpPr>
        <p:spPr>
          <a:xfrm>
            <a:off x="272138" y="1792978"/>
            <a:ext cx="5706292" cy="820032"/>
          </a:xfrm>
          <a:prstGeom prst="rect">
            <a:avLst/>
          </a:prstGeom>
          <a:noFill/>
          <a:ln>
            <a:noFill/>
          </a:ln>
        </p:spPr>
        <p:txBody>
          <a:bodyPr spcFirstLastPara="1" wrap="square" lIns="91425" tIns="91425" rIns="91425" bIns="91425" anchor="t" anchorCtr="0">
            <a:noAutofit/>
          </a:bodyPr>
          <a:lstStyle/>
          <a:p>
            <a:pPr>
              <a:spcBef>
                <a:spcPts val="0"/>
              </a:spcBef>
              <a:buClr>
                <a:schemeClr val="accent1">
                  <a:lumMod val="75000"/>
                </a:schemeClr>
              </a:buClr>
              <a:buSzPct val="100000"/>
              <a:buFont typeface="Arial" panose="020B0604020202020204" pitchFamily="34" charset="0"/>
              <a:buChar char="•"/>
            </a:pPr>
            <a:r>
              <a:rPr lang="en-US" sz="3200" b="1" i="0" u="none" strike="noStrike" cap="none" dirty="0">
                <a:solidFill>
                  <a:srgbClr val="000000"/>
                </a:solidFill>
                <a:latin typeface="Calibri"/>
                <a:ea typeface="Calibri"/>
                <a:cs typeface="Calibri"/>
                <a:sym typeface="Calibri"/>
              </a:rPr>
              <a:t>Computational </a:t>
            </a:r>
            <a:r>
              <a:rPr lang="en-US" sz="3200" b="1" i="0" u="none" strike="noStrike" cap="none" dirty="0" smtClean="0">
                <a:solidFill>
                  <a:srgbClr val="000000"/>
                </a:solidFill>
                <a:latin typeface="Calibri"/>
                <a:ea typeface="Calibri"/>
                <a:cs typeface="Calibri"/>
                <a:sym typeface="Calibri"/>
              </a:rPr>
              <a:t>Thinker</a:t>
            </a:r>
            <a:endParaRPr sz="3200" b="1" i="0" u="none" strike="noStrike" cap="none" dirty="0">
              <a:solidFill>
                <a:srgbClr val="000000"/>
              </a:solidFill>
              <a:latin typeface="Calibri"/>
              <a:ea typeface="Calibri"/>
              <a:cs typeface="Calibri"/>
              <a:sym typeface="Calibri"/>
            </a:endParaRPr>
          </a:p>
        </p:txBody>
      </p:sp>
      <p:pic>
        <p:nvPicPr>
          <p:cNvPr id="6" name="Shape 127"/>
          <p:cNvPicPr preferRelativeResize="0"/>
          <p:nvPr/>
        </p:nvPicPr>
        <p:blipFill rotWithShape="1">
          <a:blip r:embed="rId3">
            <a:alphaModFix/>
          </a:blip>
          <a:srcRect/>
          <a:stretch/>
        </p:blipFill>
        <p:spPr>
          <a:xfrm>
            <a:off x="7228097" y="963168"/>
            <a:ext cx="4463160" cy="5752067"/>
          </a:xfrm>
          <a:prstGeom prst="rect">
            <a:avLst/>
          </a:prstGeom>
          <a:ln>
            <a:noFill/>
          </a:ln>
          <a:effectLst>
            <a:outerShdw blurRad="190500" algn="tl" rotWithShape="0">
              <a:srgbClr val="000000">
                <a:alpha val="70000"/>
              </a:srgbClr>
            </a:outerShdw>
          </a:effectLst>
        </p:spPr>
      </p:pic>
      <p:cxnSp>
        <p:nvCxnSpPr>
          <p:cNvPr id="4" name="Straight Arrow Connector 3"/>
          <p:cNvCxnSpPr/>
          <p:nvPr/>
        </p:nvCxnSpPr>
        <p:spPr>
          <a:xfrm flipH="1" flipV="1">
            <a:off x="9548010" y="1652783"/>
            <a:ext cx="1019528" cy="1596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0806585" y="2371638"/>
            <a:ext cx="799328" cy="318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934369" y="3194886"/>
            <a:ext cx="80989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29895" y="4607416"/>
            <a:ext cx="80989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88350" y="4196371"/>
            <a:ext cx="80989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smtClean="0">
                <a:solidFill>
                  <a:schemeClr val="bg1"/>
                </a:solidFill>
                <a:latin typeface="Calibri"/>
                <a:ea typeface="Calibri"/>
                <a:cs typeface="Calibri"/>
                <a:sym typeface="Calibri"/>
              </a:rPr>
              <a:t>9</a:t>
            </a:fld>
            <a:endParaRPr lang="en-US" sz="1200" b="0" i="0" u="none" strike="noStrike" cap="none" dirty="0">
              <a:solidFill>
                <a:schemeClr val="bg1"/>
              </a:solidFill>
              <a:latin typeface="Calibri"/>
              <a:ea typeface="Calibri"/>
              <a:cs typeface="Calibri"/>
              <a:sym typeface="Calibri"/>
            </a:endParaRPr>
          </a:p>
        </p:txBody>
      </p:sp>
      <p:sp>
        <p:nvSpPr>
          <p:cNvPr id="16" name="Shape 148"/>
          <p:cNvSpPr txBox="1">
            <a:spLocks/>
          </p:cNvSpPr>
          <p:nvPr/>
        </p:nvSpPr>
        <p:spPr>
          <a:xfrm>
            <a:off x="272138" y="4607416"/>
            <a:ext cx="5706292" cy="820032"/>
          </a:xfrm>
          <a:prstGeom prst="rect">
            <a:avLst/>
          </a:prstGeom>
          <a:noFill/>
          <a:ln>
            <a:noFill/>
          </a:ln>
        </p:spPr>
        <p:txBody>
          <a:bodyPr spcFirstLastPara="1" vert="horz" wrap="square"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0"/>
              </a:spcBef>
              <a:buClr>
                <a:schemeClr val="accent1">
                  <a:lumMod val="75000"/>
                </a:schemeClr>
              </a:buClr>
              <a:buSzPct val="100000"/>
              <a:buFont typeface="Arial" panose="020B0604020202020204" pitchFamily="34" charset="0"/>
              <a:buChar char="•"/>
            </a:pPr>
            <a:r>
              <a:rPr lang="en-US" sz="3200" b="1" dirty="0" smtClean="0">
                <a:solidFill>
                  <a:srgbClr val="000000"/>
                </a:solidFill>
                <a:latin typeface="Calibri"/>
                <a:ea typeface="Calibri"/>
                <a:cs typeface="Calibri"/>
                <a:sym typeface="Calibri"/>
              </a:rPr>
              <a:t>Computing Analyst</a:t>
            </a:r>
            <a:endParaRPr lang="en-US" sz="3200" b="1" dirty="0">
              <a:solidFill>
                <a:srgbClr val="000000"/>
              </a:solidFill>
              <a:latin typeface="Calibri"/>
              <a:ea typeface="Calibri"/>
              <a:cs typeface="Calibri"/>
              <a:sym typeface="Calibri"/>
            </a:endParaRPr>
          </a:p>
        </p:txBody>
      </p:sp>
      <p:sp>
        <p:nvSpPr>
          <p:cNvPr id="17" name="Shape 148"/>
          <p:cNvSpPr txBox="1">
            <a:spLocks/>
          </p:cNvSpPr>
          <p:nvPr/>
        </p:nvSpPr>
        <p:spPr>
          <a:xfrm>
            <a:off x="272138" y="3674413"/>
            <a:ext cx="5706292" cy="820032"/>
          </a:xfrm>
          <a:prstGeom prst="rect">
            <a:avLst/>
          </a:prstGeom>
          <a:noFill/>
          <a:ln>
            <a:noFill/>
          </a:ln>
        </p:spPr>
        <p:txBody>
          <a:bodyPr spcFirstLastPara="1" vert="horz" wrap="square"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0"/>
              </a:spcBef>
              <a:buClr>
                <a:schemeClr val="accent1">
                  <a:lumMod val="75000"/>
                </a:schemeClr>
              </a:buClr>
              <a:buSzPct val="100000"/>
              <a:buFont typeface="Arial" panose="020B0604020202020204" pitchFamily="34" charset="0"/>
              <a:buChar char="•"/>
            </a:pPr>
            <a:r>
              <a:rPr lang="en-US" sz="3200" b="1" dirty="0" smtClean="0">
                <a:solidFill>
                  <a:srgbClr val="000000"/>
                </a:solidFill>
                <a:latin typeface="Calibri"/>
                <a:ea typeface="Calibri"/>
                <a:cs typeface="Calibri"/>
                <a:sym typeface="Calibri"/>
              </a:rPr>
              <a:t>Global Collaborator</a:t>
            </a:r>
            <a:endParaRPr lang="en-US" sz="3200" b="1" dirty="0">
              <a:solidFill>
                <a:srgbClr val="000000"/>
              </a:solidFill>
              <a:latin typeface="Calibri"/>
              <a:ea typeface="Calibri"/>
              <a:cs typeface="Calibri"/>
              <a:sym typeface="Calibri"/>
            </a:endParaRPr>
          </a:p>
        </p:txBody>
      </p:sp>
      <p:sp>
        <p:nvSpPr>
          <p:cNvPr id="18" name="Shape 148"/>
          <p:cNvSpPr txBox="1">
            <a:spLocks/>
          </p:cNvSpPr>
          <p:nvPr/>
        </p:nvSpPr>
        <p:spPr>
          <a:xfrm>
            <a:off x="236211" y="2710551"/>
            <a:ext cx="5706292" cy="820032"/>
          </a:xfrm>
          <a:prstGeom prst="rect">
            <a:avLst/>
          </a:prstGeom>
          <a:noFill/>
          <a:ln>
            <a:noFill/>
          </a:ln>
        </p:spPr>
        <p:txBody>
          <a:bodyPr spcFirstLastPara="1" vert="horz" wrap="square"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0"/>
              </a:spcBef>
              <a:buClr>
                <a:schemeClr val="accent1">
                  <a:lumMod val="75000"/>
                </a:schemeClr>
              </a:buClr>
              <a:buSzPct val="100000"/>
              <a:buFont typeface="Arial" panose="020B0604020202020204" pitchFamily="34" charset="0"/>
              <a:buChar char="•"/>
            </a:pPr>
            <a:r>
              <a:rPr lang="en-US" sz="3200" b="1" dirty="0" smtClean="0">
                <a:solidFill>
                  <a:srgbClr val="000000"/>
                </a:solidFill>
                <a:latin typeface="Calibri"/>
                <a:ea typeface="Calibri"/>
                <a:cs typeface="Calibri"/>
                <a:sym typeface="Calibri"/>
              </a:rPr>
              <a:t>Citizen of a </a:t>
            </a:r>
            <a:r>
              <a:rPr lang="en-US" sz="3200" b="1" dirty="0">
                <a:solidFill>
                  <a:srgbClr val="000000"/>
                </a:solidFill>
                <a:latin typeface="Calibri"/>
                <a:ea typeface="Calibri"/>
                <a:cs typeface="Calibri"/>
                <a:sym typeface="Calibri"/>
              </a:rPr>
              <a:t>D</a:t>
            </a:r>
            <a:r>
              <a:rPr lang="en-US" sz="3200" b="1" dirty="0" smtClean="0">
                <a:solidFill>
                  <a:srgbClr val="000000"/>
                </a:solidFill>
                <a:latin typeface="Calibri"/>
                <a:ea typeface="Calibri"/>
                <a:cs typeface="Calibri"/>
                <a:sym typeface="Calibri"/>
              </a:rPr>
              <a:t>igital Culture</a:t>
            </a:r>
            <a:endParaRPr lang="en-US" sz="3200" b="1" dirty="0">
              <a:solidFill>
                <a:srgbClr val="000000"/>
              </a:solidFill>
              <a:latin typeface="Calibri"/>
              <a:ea typeface="Calibri"/>
              <a:cs typeface="Calibri"/>
              <a:sym typeface="Calibri"/>
            </a:endParaRPr>
          </a:p>
        </p:txBody>
      </p:sp>
      <p:sp>
        <p:nvSpPr>
          <p:cNvPr id="19" name="Shape 148"/>
          <p:cNvSpPr txBox="1">
            <a:spLocks/>
          </p:cNvSpPr>
          <p:nvPr/>
        </p:nvSpPr>
        <p:spPr>
          <a:xfrm>
            <a:off x="272138" y="5578475"/>
            <a:ext cx="5706292" cy="820032"/>
          </a:xfrm>
          <a:prstGeom prst="rect">
            <a:avLst/>
          </a:prstGeom>
          <a:noFill/>
          <a:ln>
            <a:noFill/>
          </a:ln>
        </p:spPr>
        <p:txBody>
          <a:bodyPr spcFirstLastPara="1" vert="horz" wrap="square"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0"/>
              </a:spcBef>
              <a:buClr>
                <a:schemeClr val="accent1">
                  <a:lumMod val="75000"/>
                </a:schemeClr>
              </a:buClr>
              <a:buSzPct val="100000"/>
              <a:buFont typeface="Arial" panose="020B0604020202020204" pitchFamily="34" charset="0"/>
              <a:buChar char="•"/>
            </a:pPr>
            <a:r>
              <a:rPr lang="en-US" sz="3200" b="1" dirty="0" smtClean="0">
                <a:solidFill>
                  <a:srgbClr val="000000"/>
                </a:solidFill>
                <a:latin typeface="Calibri"/>
                <a:ea typeface="Calibri"/>
                <a:cs typeface="Calibri"/>
                <a:sym typeface="Calibri"/>
              </a:rPr>
              <a:t>Innovative Designer</a:t>
            </a:r>
            <a:endParaRPr lang="en-US" sz="3200" b="1" dirty="0">
              <a:solidFill>
                <a:srgbClr val="000000"/>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uild="p"/>
      <p:bldP spid="16" grpId="0"/>
      <p:bldP spid="17" grpId="0"/>
      <p:bldP spid="18" grpId="0"/>
      <p:bldP spid="19"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1255</TotalTime>
  <Words>4173</Words>
  <Application>Microsoft Office PowerPoint</Application>
  <PresentationFormat>Widescreen</PresentationFormat>
  <Paragraphs>322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 3</vt:lpstr>
      <vt:lpstr>Slice</vt:lpstr>
      <vt:lpstr>2018 Digital Literacy and Computer Science Course of Study</vt:lpstr>
      <vt:lpstr>Resources Utilized in the Development of the  2018 Alabama Course of Study:   Digital Literacy and Computer Science </vt:lpstr>
      <vt:lpstr>2018 Digital Literacy and Computer Science Course of Study</vt:lpstr>
      <vt:lpstr>PowerPoint Presentation</vt:lpstr>
      <vt:lpstr>2018 Digital Literacy and Computer Science Course of Study</vt:lpstr>
      <vt:lpstr>Conceptual Framework</vt:lpstr>
      <vt:lpstr>PowerPoint Presentation</vt:lpstr>
      <vt:lpstr>Recurring Standards for  Digital Literacy and Computer Science</vt:lpstr>
      <vt:lpstr>Digital Literacy and Computer Science Content Standard Strands</vt:lpstr>
      <vt:lpstr>PowerPoint Presentation</vt:lpstr>
      <vt:lpstr>PowerPoint Presentation</vt:lpstr>
      <vt:lpstr>PowerPoint Presentation</vt:lpstr>
      <vt:lpstr>Overview for Grades 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Curricular Implementation:  2nd Grade Example</vt:lpstr>
      <vt:lpstr>PowerPoint Presentation</vt:lpstr>
      <vt:lpstr>PowerPoint Presentation</vt:lpstr>
      <vt:lpstr>PowerPoint Presentation</vt:lpstr>
      <vt:lpstr>2018 Digital Literacy and Computer Science Course of Study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Digital Literacy and Computer Science Course of Study</dc:title>
  <dc:creator>Matin Michele</dc:creator>
  <cp:lastModifiedBy>Matin Michele</cp:lastModifiedBy>
  <cp:revision>132</cp:revision>
  <dcterms:modified xsi:type="dcterms:W3CDTF">2018-02-02T19:56:12Z</dcterms:modified>
</cp:coreProperties>
</file>