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6" r:id="rId8"/>
    <p:sldId id="265" r:id="rId9"/>
    <p:sldId id="263" r:id="rId10"/>
    <p:sldId id="261" r:id="rId11"/>
    <p:sldId id="267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1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4328" y="1025447"/>
            <a:ext cx="7772400" cy="146304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Alabama Alternative Certification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62109" y="4960137"/>
            <a:ext cx="3472873" cy="1463040"/>
          </a:xfrm>
        </p:spPr>
        <p:txBody>
          <a:bodyPr>
            <a:normAutofit/>
          </a:bodyPr>
          <a:lstStyle/>
          <a:p>
            <a:r>
              <a:rPr lang="en-US" sz="1300" dirty="0" smtClean="0"/>
              <a:t>Alabama State Board of Education Work Session</a:t>
            </a:r>
          </a:p>
          <a:p>
            <a:r>
              <a:rPr lang="en-US" sz="1300" dirty="0" smtClean="0"/>
              <a:t>February 8, 2018</a:t>
            </a:r>
          </a:p>
        </p:txBody>
      </p:sp>
      <p:pic>
        <p:nvPicPr>
          <p:cNvPr id="5" name="Picture 4" descr="C:\Users\scummings\AppData\Local\Microsoft\Windows\Temporary Internet Files\Content.Outlook\AULKOZXM\SDE-print-use (2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10" y="4897539"/>
            <a:ext cx="1579418" cy="1609728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977251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Business and Industry to Educational Administrator Certificate (BIEA)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574963" y="323481"/>
            <a:ext cx="11145982" cy="407302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b="1" dirty="0" smtClean="0"/>
              <a:t>1</a:t>
            </a:r>
            <a:r>
              <a:rPr lang="en-US" b="1" baseline="30000" dirty="0" smtClean="0"/>
              <a:t>st</a:t>
            </a:r>
            <a:r>
              <a:rPr lang="en-US" b="1" dirty="0" smtClean="0"/>
              <a:t> Certificate</a:t>
            </a:r>
            <a:endParaRPr lang="en-US" b="1" dirty="0"/>
          </a:p>
          <a:p>
            <a:pPr marL="285750" indent="-28575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b="1" dirty="0"/>
              <a:t>Background clearance </a:t>
            </a:r>
            <a:endParaRPr lang="en-US" b="1" dirty="0" smtClean="0"/>
          </a:p>
          <a:p>
            <a:pPr marL="285750" indent="-28575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At </a:t>
            </a:r>
            <a:r>
              <a:rPr lang="en-US" dirty="0"/>
              <a:t>least an earned </a:t>
            </a:r>
            <a:r>
              <a:rPr lang="en-US" b="1" dirty="0"/>
              <a:t>master’s degree </a:t>
            </a:r>
            <a:r>
              <a:rPr lang="en-US" dirty="0"/>
              <a:t>with an overall GPA of 3.25 </a:t>
            </a:r>
          </a:p>
          <a:p>
            <a:pPr marL="285750" indent="-28575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b="1" dirty="0" smtClean="0"/>
              <a:t>Praxis </a:t>
            </a:r>
            <a:r>
              <a:rPr lang="en-US" b="1" dirty="0"/>
              <a:t>subject area test </a:t>
            </a:r>
            <a:r>
              <a:rPr lang="en-US" dirty="0"/>
              <a:t>for educational administration </a:t>
            </a:r>
            <a:endParaRPr lang="en-US" dirty="0" smtClean="0"/>
          </a:p>
          <a:p>
            <a:pPr marL="285750" indent="-28575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5 </a:t>
            </a:r>
            <a:r>
              <a:rPr lang="en-US" dirty="0"/>
              <a:t>years of </a:t>
            </a:r>
            <a:r>
              <a:rPr lang="en-US" b="1" dirty="0"/>
              <a:t>leadership experience </a:t>
            </a:r>
            <a:r>
              <a:rPr lang="en-US" dirty="0"/>
              <a:t>(within the last ten years) in a compensated executive, management, supervisory, or leadership position in a business and industry entity or field other than education  </a:t>
            </a:r>
            <a:endParaRPr lang="en-US" dirty="0" smtClean="0"/>
          </a:p>
          <a:p>
            <a:pPr marL="285750" indent="-28575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b="1" dirty="0" smtClean="0"/>
              <a:t>Credit </a:t>
            </a:r>
            <a:r>
              <a:rPr lang="en-US" b="1" dirty="0"/>
              <a:t>earned </a:t>
            </a:r>
            <a:r>
              <a:rPr lang="en-US" dirty="0"/>
              <a:t>in the areas of: diversity, ethics, financial management, human resource management, nonhuman resource management, planning, public relations, and </a:t>
            </a:r>
            <a:r>
              <a:rPr lang="en-US" dirty="0" smtClean="0"/>
              <a:t>technology</a:t>
            </a:r>
          </a:p>
          <a:p>
            <a:pPr marL="285750" indent="-28575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Appropriate </a:t>
            </a:r>
            <a:r>
              <a:rPr lang="en-US" b="1" dirty="0"/>
              <a:t>assignment</a:t>
            </a:r>
            <a:r>
              <a:rPr lang="en-US" dirty="0"/>
              <a:t> and </a:t>
            </a:r>
            <a:r>
              <a:rPr lang="en-US" b="1" dirty="0" smtClean="0"/>
              <a:t>mentor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b="1" dirty="0"/>
          </a:p>
          <a:p>
            <a:pPr algn="ctr"/>
            <a:r>
              <a:rPr lang="en-US" b="1" dirty="0" smtClean="0"/>
              <a:t>2</a:t>
            </a:r>
            <a:r>
              <a:rPr lang="en-US" b="1" baseline="30000" dirty="0" smtClean="0"/>
              <a:t>nd</a:t>
            </a:r>
            <a:r>
              <a:rPr lang="en-US" b="1" dirty="0" smtClean="0"/>
              <a:t> Certificate and Professional Leadership Certificate</a:t>
            </a:r>
            <a:endParaRPr lang="en-US" b="1" dirty="0"/>
          </a:p>
          <a:p>
            <a:pPr marL="285750" lvl="0" indent="-28575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Full year of full-time </a:t>
            </a:r>
            <a:r>
              <a:rPr lang="en-US" b="1" dirty="0"/>
              <a:t>experience</a:t>
            </a:r>
            <a:r>
              <a:rPr lang="en-US" dirty="0"/>
              <a:t> in an area of educational administration </a:t>
            </a:r>
            <a:r>
              <a:rPr lang="en-US" dirty="0" smtClean="0"/>
              <a:t>each year</a:t>
            </a:r>
          </a:p>
          <a:p>
            <a:pPr marL="285750" lvl="0" indent="-28575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Completion </a:t>
            </a:r>
            <a:r>
              <a:rPr lang="en-US" dirty="0"/>
              <a:t>of the </a:t>
            </a:r>
            <a:r>
              <a:rPr lang="en-US" b="1" dirty="0"/>
              <a:t>Superintendents’ Academy </a:t>
            </a:r>
            <a:r>
              <a:rPr lang="en-US" i="1" dirty="0"/>
              <a:t>(for non-superintendents)</a:t>
            </a:r>
            <a:r>
              <a:rPr lang="en-US" dirty="0"/>
              <a:t> or </a:t>
            </a:r>
            <a:r>
              <a:rPr lang="en-US" b="1" dirty="0"/>
              <a:t>Superintendents’ Professional Development Program</a:t>
            </a:r>
            <a:r>
              <a:rPr lang="en-US" dirty="0"/>
              <a:t> </a:t>
            </a:r>
            <a:r>
              <a:rPr lang="en-US" i="1" dirty="0"/>
              <a:t>(for </a:t>
            </a:r>
            <a:r>
              <a:rPr lang="en-US" i="1" dirty="0" smtClean="0"/>
              <a:t>superintendents)</a:t>
            </a:r>
            <a:endParaRPr lang="en-US" dirty="0"/>
          </a:p>
          <a:p>
            <a:pPr marL="285750" lvl="0" indent="-28575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Appropriate </a:t>
            </a:r>
            <a:r>
              <a:rPr lang="en-US" b="1" dirty="0"/>
              <a:t>assignment</a:t>
            </a:r>
            <a:r>
              <a:rPr lang="en-US" dirty="0"/>
              <a:t> and </a:t>
            </a:r>
            <a:r>
              <a:rPr lang="en-US" b="1" dirty="0" smtClean="0"/>
              <a:t>mentor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69745" y="5229992"/>
            <a:ext cx="3445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This is an alternative approach to Alabama professional leadership certification. </a:t>
            </a:r>
          </a:p>
        </p:txBody>
      </p:sp>
    </p:spTree>
    <p:extLst>
      <p:ext uri="{BB962C8B-B14F-4D97-AF65-F5344CB8AC3E}">
        <p14:creationId xmlns:p14="http://schemas.microsoft.com/office/powerpoint/2010/main" val="3716623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Other available options for career changers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457199" y="249590"/>
            <a:ext cx="11254509" cy="4165391"/>
          </a:xfrm>
        </p:spPr>
        <p:txBody>
          <a:bodyPr>
            <a:normAutofit/>
          </a:bodyPr>
          <a:lstStyle/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Adjunct Instructor Permit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Council for Accreditation of Counseling and Related Educational Programs (CACREP)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Degree Equivalent in Health Science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Degree Equivalent in Technical Education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Junior Reserve Officer Training Corps Certificate (JROTC)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National Board for Professional Teaching Standards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Nationally Certified School Psychologist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Provisional Certificate in Library Media or School Counseling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Speech-Language Pathology </a:t>
            </a:r>
            <a:r>
              <a:rPr lang="en-US" u="sng" dirty="0"/>
              <a:t>Assistant</a:t>
            </a:r>
            <a:r>
              <a:rPr lang="en-US" dirty="0"/>
              <a:t> </a:t>
            </a:r>
            <a:r>
              <a:rPr lang="en-US" dirty="0" smtClean="0"/>
              <a:t>Certificate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Speech-Language Pathology </a:t>
            </a:r>
            <a:r>
              <a:rPr lang="en-US" u="sng" dirty="0" smtClean="0"/>
              <a:t>Professional</a:t>
            </a:r>
            <a:r>
              <a:rPr lang="en-US" dirty="0" smtClean="0"/>
              <a:t> Educator Certificate 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Speech-Language Pathology </a:t>
            </a:r>
            <a:r>
              <a:rPr lang="en-US" u="sng" dirty="0" smtClean="0"/>
              <a:t>Temporary</a:t>
            </a:r>
            <a:r>
              <a:rPr lang="en-US" dirty="0" smtClean="0"/>
              <a:t> Certificate </a:t>
            </a:r>
            <a:endParaRPr lang="en-US" dirty="0" smtClean="0"/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Substitute License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737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Alternative </a:t>
            </a:r>
            <a:r>
              <a:rPr lang="en-US" dirty="0" smtClean="0"/>
              <a:t>&amp; Temporary certification options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110838"/>
            <a:ext cx="8331200" cy="3334327"/>
          </a:xfrm>
        </p:spPr>
        <p:txBody>
          <a:bodyPr>
            <a:normAutofit/>
          </a:bodyPr>
          <a:lstStyle/>
          <a:p>
            <a:pPr algn="ctr">
              <a:buClr>
                <a:schemeClr val="tx2"/>
              </a:buClr>
            </a:pPr>
            <a:r>
              <a:rPr lang="en-US" sz="2400" b="1" dirty="0" smtClean="0"/>
              <a:t>Main Alternative Certificate Options</a:t>
            </a:r>
          </a:p>
          <a:p>
            <a:pPr marL="285750" indent="-285750"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US" sz="2400" dirty="0" smtClean="0"/>
              <a:t>Business &amp; Industry to Educational Administrator </a:t>
            </a:r>
          </a:p>
          <a:p>
            <a:pPr marL="285750" indent="-285750"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US" sz="2400" dirty="0" smtClean="0"/>
              <a:t>Provisional </a:t>
            </a:r>
            <a:r>
              <a:rPr lang="en-US" sz="2400" dirty="0" smtClean="0"/>
              <a:t>Certificate in a Teaching Field</a:t>
            </a:r>
          </a:p>
          <a:p>
            <a:pPr marL="285750" indent="-285750"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US" sz="2400" dirty="0" smtClean="0"/>
              <a:t>Provisional Certificate in a Career and Technical Teaching Field</a:t>
            </a:r>
          </a:p>
          <a:p>
            <a:pPr marL="285750" indent="-285750"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US" sz="2400" dirty="0" smtClean="0"/>
              <a:t>Interim </a:t>
            </a:r>
            <a:r>
              <a:rPr lang="en-US" sz="2400" dirty="0"/>
              <a:t>Employment Certificate </a:t>
            </a:r>
          </a:p>
          <a:p>
            <a:pPr marL="285750" indent="-285750">
              <a:buClr>
                <a:schemeClr val="tx2"/>
              </a:buClr>
              <a:buFont typeface="Courier New" panose="02070309020205020404" pitchFamily="49" charset="0"/>
              <a:buChar char="o"/>
            </a:pPr>
            <a:endParaRPr lang="en-US" sz="2400" dirty="0" smtClean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502400" y="2217146"/>
            <a:ext cx="6428509" cy="28353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chemeClr val="tx2"/>
              </a:buClr>
            </a:pPr>
            <a:r>
              <a:rPr lang="en-US" sz="2400" b="1" dirty="0" smtClean="0"/>
              <a:t>Temporary Certificate Options</a:t>
            </a:r>
          </a:p>
          <a:p>
            <a:pPr marL="285750" indent="-285750"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US" sz="2400" dirty="0" smtClean="0"/>
              <a:t>Career and Technical Temporary </a:t>
            </a:r>
          </a:p>
          <a:p>
            <a:pPr marL="285750" indent="-285750"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US" sz="2400" dirty="0" smtClean="0"/>
              <a:t>Emergency</a:t>
            </a:r>
          </a:p>
          <a:p>
            <a:pPr>
              <a:buClr>
                <a:schemeClr val="tx2"/>
              </a:buClr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173050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1773382"/>
            <a:ext cx="9720072" cy="311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 Requests…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or More</a:t>
            </a:r>
            <a:r>
              <a:rPr lang="en-US" dirty="0"/>
              <a:t/>
            </a:r>
            <a:br>
              <a:rPr lang="en-US" dirty="0"/>
            </a:br>
            <a:r>
              <a:rPr lang="en-US" sz="2200" dirty="0"/>
              <a:t>(Career and Technical Temporary, Emergency, </a:t>
            </a:r>
            <a:r>
              <a:rPr lang="en-US" sz="2200" dirty="0" smtClean="0"/>
              <a:t>Provisional, </a:t>
            </a:r>
            <a:r>
              <a:rPr lang="en-US" sz="2200" dirty="0"/>
              <a:t>Interim </a:t>
            </a:r>
            <a:r>
              <a:rPr lang="en-US" sz="2200" dirty="0" smtClean="0"/>
              <a:t>Employment, Business </a:t>
            </a:r>
            <a:r>
              <a:rPr lang="en-US" sz="2200" dirty="0"/>
              <a:t>&amp; Industry to Educational Administrator)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1117104"/>
              </p:ext>
            </p:extLst>
          </p:nvPr>
        </p:nvGraphicFramePr>
        <p:xfrm>
          <a:off x="1023936" y="2084832"/>
          <a:ext cx="9720264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0066">
                  <a:extLst>
                    <a:ext uri="{9D8B030D-6E8A-4147-A177-3AD203B41FA5}">
                      <a16:colId xmlns:a16="http://schemas.microsoft.com/office/drawing/2014/main" val="1175412414"/>
                    </a:ext>
                  </a:extLst>
                </a:gridCol>
                <a:gridCol w="2430066">
                  <a:extLst>
                    <a:ext uri="{9D8B030D-6E8A-4147-A177-3AD203B41FA5}">
                      <a16:colId xmlns:a16="http://schemas.microsoft.com/office/drawing/2014/main" val="2311146430"/>
                    </a:ext>
                  </a:extLst>
                </a:gridCol>
                <a:gridCol w="2430066">
                  <a:extLst>
                    <a:ext uri="{9D8B030D-6E8A-4147-A177-3AD203B41FA5}">
                      <a16:colId xmlns:a16="http://schemas.microsoft.com/office/drawing/2014/main" val="434756943"/>
                    </a:ext>
                  </a:extLst>
                </a:gridCol>
                <a:gridCol w="2430066">
                  <a:extLst>
                    <a:ext uri="{9D8B030D-6E8A-4147-A177-3AD203B41FA5}">
                      <a16:colId xmlns:a16="http://schemas.microsoft.com/office/drawing/2014/main" val="40267891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2017-2018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2016-2017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2015-2016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2014-2015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516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Baldwin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Baldwin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Baldwin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Baldwin County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5389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Birmingham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Birmingham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Birmingham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Birmingham City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1658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Huntsville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Dallas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Dallas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Dallas County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6797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Jefferson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Escambia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Huntsville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Huntsville City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6562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Mobile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Huntsville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Jefferson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Jefferson County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3395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Montgomery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Jefferson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Madison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Madison County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9440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Tuscaloosa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Madison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Mobile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Mobile County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2056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Tuscaloosa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Mobile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Montgomery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Montgomery County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321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Montgomery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Shelby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Shelby County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5390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Shelby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Tuscaloosa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Talladega County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2851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Tuscaloosa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Tuscaloosa County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Tuscaloosa City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3811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565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1773382"/>
            <a:ext cx="9720072" cy="311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 Requests…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15-19</a:t>
            </a:r>
            <a:r>
              <a:rPr lang="en-US" dirty="0"/>
              <a:t/>
            </a:r>
            <a:br>
              <a:rPr lang="en-US" dirty="0"/>
            </a:br>
            <a:r>
              <a:rPr lang="en-US" sz="2200" dirty="0"/>
              <a:t>(Career and Technical Temporary, Emergency, </a:t>
            </a:r>
            <a:r>
              <a:rPr lang="en-US" sz="2200" dirty="0" smtClean="0"/>
              <a:t>Provisional, </a:t>
            </a:r>
            <a:r>
              <a:rPr lang="en-US" sz="2200" dirty="0"/>
              <a:t>Interim </a:t>
            </a:r>
            <a:r>
              <a:rPr lang="en-US" sz="2200" dirty="0" smtClean="0"/>
              <a:t>Employment, Business </a:t>
            </a:r>
            <a:r>
              <a:rPr lang="en-US" sz="2200" dirty="0"/>
              <a:t>&amp; Industry to Educational Administrator)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355335"/>
              </p:ext>
            </p:extLst>
          </p:nvPr>
        </p:nvGraphicFramePr>
        <p:xfrm>
          <a:off x="1097827" y="2565123"/>
          <a:ext cx="972026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0066">
                  <a:extLst>
                    <a:ext uri="{9D8B030D-6E8A-4147-A177-3AD203B41FA5}">
                      <a16:colId xmlns:a16="http://schemas.microsoft.com/office/drawing/2014/main" val="1175412414"/>
                    </a:ext>
                  </a:extLst>
                </a:gridCol>
                <a:gridCol w="2430066">
                  <a:extLst>
                    <a:ext uri="{9D8B030D-6E8A-4147-A177-3AD203B41FA5}">
                      <a16:colId xmlns:a16="http://schemas.microsoft.com/office/drawing/2014/main" val="2311146430"/>
                    </a:ext>
                  </a:extLst>
                </a:gridCol>
                <a:gridCol w="2430066">
                  <a:extLst>
                    <a:ext uri="{9D8B030D-6E8A-4147-A177-3AD203B41FA5}">
                      <a16:colId xmlns:a16="http://schemas.microsoft.com/office/drawing/2014/main" val="434756943"/>
                    </a:ext>
                  </a:extLst>
                </a:gridCol>
                <a:gridCol w="2430066">
                  <a:extLst>
                    <a:ext uri="{9D8B030D-6E8A-4147-A177-3AD203B41FA5}">
                      <a16:colId xmlns:a16="http://schemas.microsoft.com/office/drawing/2014/main" val="40267891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2017-2018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2016-2017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2015-2016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2014-2015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516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Dothan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Autauga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Autauga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Escambia County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5389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Escambia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Dothan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Escambia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Hale County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1658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Selma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Pell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Hale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Sumter County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6797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Troy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Talladega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Selma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Trussville City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6562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Walker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Tuscaloosa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Walker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6551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Walker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3395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211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1773382"/>
            <a:ext cx="9720072" cy="311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 Requests…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10-14</a:t>
            </a:r>
            <a:r>
              <a:rPr lang="en-US" dirty="0"/>
              <a:t/>
            </a:r>
            <a:br>
              <a:rPr lang="en-US" dirty="0"/>
            </a:br>
            <a:r>
              <a:rPr lang="en-US" sz="2200" dirty="0"/>
              <a:t>(Career and Technical Temporary, Emergency, </a:t>
            </a:r>
            <a:r>
              <a:rPr lang="en-US" sz="2200" dirty="0" smtClean="0"/>
              <a:t>Provisional, </a:t>
            </a:r>
            <a:r>
              <a:rPr lang="en-US" sz="2200" dirty="0"/>
              <a:t>Interim </a:t>
            </a:r>
            <a:r>
              <a:rPr lang="en-US" sz="2200" dirty="0" smtClean="0"/>
              <a:t>Employment, Business </a:t>
            </a:r>
            <a:r>
              <a:rPr lang="en-US" sz="2200" dirty="0"/>
              <a:t>&amp; Industry to Educational Administrator)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9169474"/>
              </p:ext>
            </p:extLst>
          </p:nvPr>
        </p:nvGraphicFramePr>
        <p:xfrm>
          <a:off x="1023938" y="2286000"/>
          <a:ext cx="9720263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609">
                  <a:extLst>
                    <a:ext uri="{9D8B030D-6E8A-4147-A177-3AD203B41FA5}">
                      <a16:colId xmlns:a16="http://schemas.microsoft.com/office/drawing/2014/main" val="2857887436"/>
                    </a:ext>
                  </a:extLst>
                </a:gridCol>
                <a:gridCol w="1388609">
                  <a:extLst>
                    <a:ext uri="{9D8B030D-6E8A-4147-A177-3AD203B41FA5}">
                      <a16:colId xmlns:a16="http://schemas.microsoft.com/office/drawing/2014/main" val="3436759492"/>
                    </a:ext>
                  </a:extLst>
                </a:gridCol>
                <a:gridCol w="1388609">
                  <a:extLst>
                    <a:ext uri="{9D8B030D-6E8A-4147-A177-3AD203B41FA5}">
                      <a16:colId xmlns:a16="http://schemas.microsoft.com/office/drawing/2014/main" val="140686676"/>
                    </a:ext>
                  </a:extLst>
                </a:gridCol>
                <a:gridCol w="1388609">
                  <a:extLst>
                    <a:ext uri="{9D8B030D-6E8A-4147-A177-3AD203B41FA5}">
                      <a16:colId xmlns:a16="http://schemas.microsoft.com/office/drawing/2014/main" val="2178371303"/>
                    </a:ext>
                  </a:extLst>
                </a:gridCol>
                <a:gridCol w="1388609">
                  <a:extLst>
                    <a:ext uri="{9D8B030D-6E8A-4147-A177-3AD203B41FA5}">
                      <a16:colId xmlns:a16="http://schemas.microsoft.com/office/drawing/2014/main" val="2905968969"/>
                    </a:ext>
                  </a:extLst>
                </a:gridCol>
                <a:gridCol w="1388609">
                  <a:extLst>
                    <a:ext uri="{9D8B030D-6E8A-4147-A177-3AD203B41FA5}">
                      <a16:colId xmlns:a16="http://schemas.microsoft.com/office/drawing/2014/main" val="4073979917"/>
                    </a:ext>
                  </a:extLst>
                </a:gridCol>
                <a:gridCol w="1388609">
                  <a:extLst>
                    <a:ext uri="{9D8B030D-6E8A-4147-A177-3AD203B41FA5}">
                      <a16:colId xmlns:a16="http://schemas.microsoft.com/office/drawing/2014/main" val="129729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2017-2018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2016-2017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2015-2016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2014-2015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0571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Autauga County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Macon County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Blount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Monroe County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Athens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Lee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Autauga County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1381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Blount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Madison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Conecuh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Phenix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Calhoun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Pell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Butler County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4588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Dallas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Oxford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Elmore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Pike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Conecuh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Perry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Calhoun County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0123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Decatur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Phenix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Gadsden City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Russell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Cullman County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Phenix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Hoover City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0585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Elmore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Pickens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Geneva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Selma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DeKalb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Sumter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Lee County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7420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Eufaula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Russell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Hale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Wilcox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Elmore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Talladega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Perry County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3014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Hale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Shelby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Hoover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Etowah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Trussville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Selma City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5388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Hoover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St Clair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Houston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2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Gadsden 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Tuscaloosa County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9011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Houston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Talladega County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Macon County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2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Houston County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2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3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965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Provisional Certificate in a Teaching Field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14327" y="4960137"/>
            <a:ext cx="3396673" cy="1463040"/>
          </a:xfrm>
        </p:spPr>
        <p:txBody>
          <a:bodyPr/>
          <a:lstStyle/>
          <a:p>
            <a:pPr algn="just"/>
            <a:r>
              <a:rPr lang="en-US" dirty="0"/>
              <a:t>This is an alternative approach to Alabama professional educator certification.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4728" y="-203200"/>
            <a:ext cx="1185949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en-US" sz="1600" dirty="0" smtClean="0"/>
          </a:p>
          <a:p>
            <a:pPr lvl="0" algn="ctr"/>
            <a:r>
              <a:rPr lang="en-US" sz="1600" dirty="0" smtClean="0"/>
              <a:t>Available in most K-12, 6-12, and 4-8 teaching fields. </a:t>
            </a:r>
          </a:p>
          <a:p>
            <a:pPr lvl="0" algn="ctr"/>
            <a:endParaRPr lang="en-US" sz="1600" dirty="0" smtClean="0"/>
          </a:p>
          <a:p>
            <a:pPr lvl="0" algn="ctr"/>
            <a:r>
              <a:rPr lang="en-US" sz="1600" b="1" dirty="0" smtClean="0"/>
              <a:t>1</a:t>
            </a:r>
            <a:r>
              <a:rPr lang="en-US" sz="1600" b="1" baseline="30000" dirty="0" smtClean="0"/>
              <a:t>st</a:t>
            </a:r>
            <a:r>
              <a:rPr lang="en-US" sz="1600" b="1" dirty="0" smtClean="0"/>
              <a:t> Certificate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Background </a:t>
            </a:r>
            <a:r>
              <a:rPr lang="en-US" sz="1600" b="1" dirty="0"/>
              <a:t>clearance </a:t>
            </a:r>
            <a:endParaRPr lang="en-US" sz="1600" b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At </a:t>
            </a:r>
            <a:r>
              <a:rPr lang="en-US" sz="1600" dirty="0"/>
              <a:t>least an earned </a:t>
            </a:r>
            <a:r>
              <a:rPr lang="en-US" sz="1600" b="1" dirty="0"/>
              <a:t>bachelor’s degree </a:t>
            </a:r>
            <a:r>
              <a:rPr lang="en-US" sz="1600" dirty="0"/>
              <a:t>with an overall GPA of 2.75 (for bachelor’s degree) and 3.0 (for master’s degree</a:t>
            </a:r>
            <a:r>
              <a:rPr lang="en-US" sz="1600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Exception made to allow for acceptance of a higher Praxis score for individuals who do not meet the GPA requirement. </a:t>
            </a:r>
            <a:endParaRPr lang="en-US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Praxis </a:t>
            </a:r>
            <a:r>
              <a:rPr lang="en-US" sz="1600" b="1" dirty="0"/>
              <a:t>Core basic skills </a:t>
            </a:r>
            <a:r>
              <a:rPr lang="en-US" sz="1600" dirty="0"/>
              <a:t>assessments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Praxis </a:t>
            </a:r>
            <a:r>
              <a:rPr lang="en-US" sz="1600" b="1" dirty="0"/>
              <a:t>subject area test(s) </a:t>
            </a:r>
            <a:r>
              <a:rPr lang="en-US" sz="1600" dirty="0"/>
              <a:t>for the teaching field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In teaching fields where a Praxis test is not available: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An </a:t>
            </a:r>
            <a:r>
              <a:rPr lang="en-US" sz="1600" dirty="0"/>
              <a:t>academic major in the teaching </a:t>
            </a:r>
            <a:r>
              <a:rPr lang="en-US" sz="1600" dirty="0" smtClean="0"/>
              <a:t>field </a:t>
            </a:r>
            <a:r>
              <a:rPr lang="en-US" sz="1600" b="1" u="sng" dirty="0" smtClean="0"/>
              <a:t>or</a:t>
            </a:r>
            <a:r>
              <a:rPr lang="en-US" sz="1600" dirty="0" smtClean="0"/>
              <a:t> 32 </a:t>
            </a:r>
            <a:r>
              <a:rPr lang="en-US" sz="1600" dirty="0"/>
              <a:t>semester hours of earned credit in the teaching field with at least 19 of the hours at the upper division level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Appropriate </a:t>
            </a:r>
            <a:r>
              <a:rPr lang="en-US" sz="1600" b="1" dirty="0"/>
              <a:t>teaching assignment </a:t>
            </a:r>
            <a:r>
              <a:rPr lang="en-US" sz="1600" dirty="0"/>
              <a:t>and </a:t>
            </a:r>
            <a:r>
              <a:rPr lang="en-US" sz="1600" b="1" dirty="0" smtClean="0"/>
              <a:t>mentor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b="1" dirty="0" smtClean="0"/>
          </a:p>
          <a:p>
            <a:pPr algn="ctr"/>
            <a:r>
              <a:rPr lang="en-US" sz="1600" b="1" dirty="0" smtClean="0"/>
              <a:t>2</a:t>
            </a:r>
            <a:r>
              <a:rPr lang="en-US" sz="1600" b="1" baseline="30000" dirty="0" smtClean="0"/>
              <a:t>nd</a:t>
            </a:r>
            <a:r>
              <a:rPr lang="en-US" sz="1600" b="1" dirty="0" smtClean="0"/>
              <a:t> Certificate, 3</a:t>
            </a:r>
            <a:r>
              <a:rPr lang="en-US" sz="1600" b="1" baseline="30000" dirty="0" smtClean="0"/>
              <a:t>rd</a:t>
            </a:r>
            <a:r>
              <a:rPr lang="en-US" sz="1600" b="1" dirty="0" smtClean="0"/>
              <a:t> Certificate, and Professional Educator Certificate</a:t>
            </a:r>
            <a:endParaRPr lang="en-US" sz="16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Full </a:t>
            </a:r>
            <a:r>
              <a:rPr lang="en-US" sz="1600" dirty="0"/>
              <a:t>year of full-time appropriate </a:t>
            </a:r>
            <a:r>
              <a:rPr lang="en-US" sz="1600" b="1" dirty="0"/>
              <a:t>teaching experience </a:t>
            </a:r>
            <a:r>
              <a:rPr lang="en-US" sz="1600" dirty="0" smtClean="0"/>
              <a:t>each year</a:t>
            </a:r>
            <a:endParaRPr lang="en-US" sz="1600" b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Credit </a:t>
            </a:r>
            <a:r>
              <a:rPr lang="en-US" sz="1600" dirty="0"/>
              <a:t>earned in </a:t>
            </a:r>
            <a:r>
              <a:rPr lang="en-US" sz="1600" dirty="0" smtClean="0"/>
              <a:t>four </a:t>
            </a:r>
            <a:r>
              <a:rPr lang="en-US" sz="1600" dirty="0"/>
              <a:t>areas of </a:t>
            </a:r>
            <a:r>
              <a:rPr lang="en-US" sz="1600" b="1" dirty="0"/>
              <a:t>required coursework </a:t>
            </a:r>
            <a:endParaRPr lang="en-US" sz="1600" b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Appropriate </a:t>
            </a:r>
            <a:r>
              <a:rPr lang="en-US" sz="1600" b="1" dirty="0"/>
              <a:t>teaching assignment </a:t>
            </a:r>
            <a:r>
              <a:rPr lang="en-US" sz="1600" dirty="0"/>
              <a:t>and </a:t>
            </a:r>
            <a:r>
              <a:rPr lang="en-US" sz="1600" b="1" dirty="0"/>
              <a:t>mentor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Passing </a:t>
            </a:r>
            <a:r>
              <a:rPr lang="en-US" sz="1600" dirty="0"/>
              <a:t>score on </a:t>
            </a:r>
            <a:r>
              <a:rPr lang="en-US" sz="1600" dirty="0" smtClean="0"/>
              <a:t>the </a:t>
            </a:r>
            <a:r>
              <a:rPr lang="en-US" sz="1600" b="1" dirty="0" smtClean="0"/>
              <a:t>PLT</a:t>
            </a:r>
          </a:p>
        </p:txBody>
      </p:sp>
    </p:spTree>
    <p:extLst>
      <p:ext uri="{BB962C8B-B14F-4D97-AF65-F5344CB8AC3E}">
        <p14:creationId xmlns:p14="http://schemas.microsoft.com/office/powerpoint/2010/main" val="3358161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Provisional Certificate in a Teaching Field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14327" y="4960137"/>
            <a:ext cx="3396673" cy="1463040"/>
          </a:xfrm>
        </p:spPr>
        <p:txBody>
          <a:bodyPr/>
          <a:lstStyle/>
          <a:p>
            <a:pPr algn="just"/>
            <a:r>
              <a:rPr lang="en-US" dirty="0"/>
              <a:t>This is an alternative approach to Alabama professional educator certification.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4728" y="-203200"/>
            <a:ext cx="1185949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en-US" sz="1600" dirty="0" smtClean="0"/>
          </a:p>
          <a:p>
            <a:pPr lvl="0" algn="ctr"/>
            <a:r>
              <a:rPr lang="en-US" sz="1600" dirty="0" smtClean="0"/>
              <a:t>Available in most K-12, 6-12, and 4-8 teaching fields. </a:t>
            </a:r>
          </a:p>
          <a:p>
            <a:pPr lvl="0" algn="ctr"/>
            <a:endParaRPr lang="en-US" sz="400" dirty="0" smtClean="0"/>
          </a:p>
          <a:p>
            <a:pPr lvl="0" algn="ctr"/>
            <a:r>
              <a:rPr lang="en-US" sz="1600" b="1" dirty="0" smtClean="0"/>
              <a:t>1</a:t>
            </a:r>
            <a:r>
              <a:rPr lang="en-US" sz="1600" b="1" baseline="30000" dirty="0" smtClean="0"/>
              <a:t>st</a:t>
            </a:r>
            <a:r>
              <a:rPr lang="en-US" sz="1600" b="1" dirty="0" smtClean="0"/>
              <a:t> Certificate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Background </a:t>
            </a:r>
            <a:r>
              <a:rPr lang="en-US" sz="1600" b="1" dirty="0"/>
              <a:t>clearance </a:t>
            </a:r>
            <a:endParaRPr lang="en-US" sz="1600" b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At </a:t>
            </a:r>
            <a:r>
              <a:rPr lang="en-US" sz="1600" dirty="0"/>
              <a:t>least an earned </a:t>
            </a:r>
            <a:r>
              <a:rPr lang="en-US" sz="1600" b="1" dirty="0"/>
              <a:t>bachelor’s degree </a:t>
            </a:r>
            <a:r>
              <a:rPr lang="en-US" sz="1600" dirty="0"/>
              <a:t>with an overall GPA of 2.75 (for bachelor’s degree) and 3.0 (for master’s degree</a:t>
            </a:r>
            <a:r>
              <a:rPr lang="en-US" sz="1600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Option available </a:t>
            </a:r>
            <a:r>
              <a:rPr lang="en-US" sz="1600" dirty="0" smtClean="0"/>
              <a:t>to allow for acceptance of a higher </a:t>
            </a:r>
            <a:r>
              <a:rPr lang="en-US" sz="1600" dirty="0" smtClean="0"/>
              <a:t>Praxis subject area test </a:t>
            </a:r>
            <a:r>
              <a:rPr lang="en-US" sz="1600" dirty="0" smtClean="0"/>
              <a:t>score for individuals who do not meet the GPA requirement. </a:t>
            </a:r>
            <a:endParaRPr lang="en-US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Praxis </a:t>
            </a:r>
            <a:r>
              <a:rPr lang="en-US" sz="1600" b="1" dirty="0"/>
              <a:t>Core basic skills </a:t>
            </a:r>
            <a:r>
              <a:rPr lang="en-US" sz="1600" dirty="0"/>
              <a:t>assessments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Praxis </a:t>
            </a:r>
            <a:r>
              <a:rPr lang="en-US" sz="1600" b="1" dirty="0"/>
              <a:t>subject area test(s) </a:t>
            </a:r>
            <a:r>
              <a:rPr lang="en-US" sz="1600" dirty="0"/>
              <a:t>for the teaching field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In teaching fields where a Praxis test is not available: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An </a:t>
            </a:r>
            <a:r>
              <a:rPr lang="en-US" sz="1600" dirty="0"/>
              <a:t>academic major in the teaching </a:t>
            </a:r>
            <a:r>
              <a:rPr lang="en-US" sz="1600" dirty="0" smtClean="0"/>
              <a:t>field </a:t>
            </a:r>
            <a:r>
              <a:rPr lang="en-US" sz="1600" b="1" u="sng" dirty="0" smtClean="0"/>
              <a:t>or</a:t>
            </a:r>
            <a:r>
              <a:rPr lang="en-US" sz="1600" dirty="0" smtClean="0"/>
              <a:t> 32 </a:t>
            </a:r>
            <a:r>
              <a:rPr lang="en-US" sz="1600" dirty="0"/>
              <a:t>semester hours of earned credit in the teaching field with at least 19 of the hours at the upper division level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Appropriate </a:t>
            </a:r>
            <a:r>
              <a:rPr lang="en-US" sz="1600" b="1" dirty="0"/>
              <a:t>teaching assignment </a:t>
            </a:r>
            <a:r>
              <a:rPr lang="en-US" sz="1600" dirty="0"/>
              <a:t>and </a:t>
            </a:r>
            <a:r>
              <a:rPr lang="en-US" sz="1600" b="1" dirty="0" smtClean="0"/>
              <a:t>mentor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b="1" dirty="0" smtClean="0"/>
          </a:p>
          <a:p>
            <a:pPr algn="ctr"/>
            <a:r>
              <a:rPr lang="en-US" sz="1600" b="1" dirty="0" smtClean="0"/>
              <a:t>2</a:t>
            </a:r>
            <a:r>
              <a:rPr lang="en-US" sz="1600" b="1" baseline="30000" dirty="0" smtClean="0"/>
              <a:t>nd</a:t>
            </a:r>
            <a:r>
              <a:rPr lang="en-US" sz="1600" b="1" dirty="0" smtClean="0"/>
              <a:t> Certificate, 3</a:t>
            </a:r>
            <a:r>
              <a:rPr lang="en-US" sz="1600" b="1" baseline="30000" dirty="0" smtClean="0"/>
              <a:t>rd</a:t>
            </a:r>
            <a:r>
              <a:rPr lang="en-US" sz="1600" b="1" dirty="0" smtClean="0"/>
              <a:t> Certificate, and Professional Educator Certificate</a:t>
            </a:r>
            <a:endParaRPr lang="en-US" sz="16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Full </a:t>
            </a:r>
            <a:r>
              <a:rPr lang="en-US" sz="1600" dirty="0"/>
              <a:t>year of full-time appropriate </a:t>
            </a:r>
            <a:r>
              <a:rPr lang="en-US" sz="1600" b="1" dirty="0"/>
              <a:t>teaching experience </a:t>
            </a:r>
            <a:r>
              <a:rPr lang="en-US" sz="1600" dirty="0" smtClean="0"/>
              <a:t>each year</a:t>
            </a:r>
            <a:endParaRPr lang="en-US" sz="1600" b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Credit </a:t>
            </a:r>
            <a:r>
              <a:rPr lang="en-US" sz="1600" dirty="0"/>
              <a:t>earned in </a:t>
            </a:r>
            <a:r>
              <a:rPr lang="en-US" sz="1600" dirty="0" smtClean="0"/>
              <a:t>four </a:t>
            </a:r>
            <a:r>
              <a:rPr lang="en-US" sz="1600" dirty="0"/>
              <a:t>areas of </a:t>
            </a:r>
            <a:r>
              <a:rPr lang="en-US" sz="1600" b="1" dirty="0"/>
              <a:t>required coursework </a:t>
            </a:r>
            <a:endParaRPr lang="en-US" sz="1600" b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Appropriate </a:t>
            </a:r>
            <a:r>
              <a:rPr lang="en-US" sz="1600" b="1" dirty="0"/>
              <a:t>teaching assignment </a:t>
            </a:r>
            <a:r>
              <a:rPr lang="en-US" sz="1600" dirty="0"/>
              <a:t>and </a:t>
            </a:r>
            <a:r>
              <a:rPr lang="en-US" sz="1600" b="1" dirty="0"/>
              <a:t>mentor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Passing </a:t>
            </a:r>
            <a:r>
              <a:rPr lang="en-US" sz="1600" dirty="0"/>
              <a:t>score on </a:t>
            </a:r>
            <a:r>
              <a:rPr lang="en-US" sz="1600" dirty="0" smtClean="0"/>
              <a:t>the </a:t>
            </a:r>
            <a:r>
              <a:rPr lang="en-US" sz="1600" b="1" dirty="0" smtClean="0"/>
              <a:t>PLT</a:t>
            </a:r>
          </a:p>
        </p:txBody>
      </p:sp>
    </p:spTree>
    <p:extLst>
      <p:ext uri="{BB962C8B-B14F-4D97-AF65-F5344CB8AC3E}">
        <p14:creationId xmlns:p14="http://schemas.microsoft.com/office/powerpoint/2010/main" val="2152293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Provisional Certificate in a </a:t>
            </a:r>
            <a:r>
              <a:rPr lang="en-US" dirty="0" smtClean="0"/>
              <a:t>Career and Technical Teaching </a:t>
            </a:r>
            <a:r>
              <a:rPr lang="en-US" dirty="0"/>
              <a:t>Field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en-US" dirty="0"/>
              <a:t>This is an alternative approach to Alabama professional educator certification.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6255" y="-36945"/>
            <a:ext cx="1185025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400" dirty="0"/>
              <a:t>Available in </a:t>
            </a:r>
            <a:r>
              <a:rPr lang="en-US" sz="1400" dirty="0" smtClean="0"/>
              <a:t>specific 6-12 career and technical teaching </a:t>
            </a:r>
            <a:r>
              <a:rPr lang="en-US" sz="1400" dirty="0"/>
              <a:t>fields</a:t>
            </a:r>
            <a:r>
              <a:rPr lang="en-US" sz="1400" dirty="0" smtClean="0"/>
              <a:t>.</a:t>
            </a:r>
          </a:p>
          <a:p>
            <a:pPr algn="ctr"/>
            <a:r>
              <a:rPr lang="en-US" sz="1400" b="1" dirty="0" smtClean="0"/>
              <a:t>1</a:t>
            </a:r>
            <a:r>
              <a:rPr lang="en-US" sz="1400" b="1" baseline="30000" dirty="0" smtClean="0"/>
              <a:t>st</a:t>
            </a:r>
            <a:r>
              <a:rPr lang="en-US" sz="1400" b="1" dirty="0" smtClean="0"/>
              <a:t> Certificate</a:t>
            </a:r>
            <a:endParaRPr lang="en-US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Background </a:t>
            </a:r>
            <a:r>
              <a:rPr lang="en-US" sz="1400" b="1" dirty="0"/>
              <a:t>clearance</a:t>
            </a:r>
            <a:r>
              <a:rPr lang="en-US" sz="1400" dirty="0"/>
              <a:t> </a:t>
            </a:r>
            <a:endParaRPr lang="en-US" sz="14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At </a:t>
            </a:r>
            <a:r>
              <a:rPr lang="en-US" sz="1400" dirty="0"/>
              <a:t>least an earned </a:t>
            </a:r>
            <a:r>
              <a:rPr lang="en-US" sz="1400" b="1" dirty="0"/>
              <a:t>bachelor’s degree </a:t>
            </a:r>
            <a:r>
              <a:rPr lang="en-US" sz="1400" dirty="0"/>
              <a:t>with an overall GPA of 2.75 (for bachelor’s degree) and 3.0 (for master’s degree)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Option available to </a:t>
            </a:r>
            <a:r>
              <a:rPr lang="en-US" sz="1400" dirty="0"/>
              <a:t>allow for acceptance of a higher </a:t>
            </a:r>
            <a:r>
              <a:rPr lang="en-US" sz="1400" dirty="0" smtClean="0"/>
              <a:t>Praxis subject area test </a:t>
            </a:r>
            <a:r>
              <a:rPr lang="en-US" sz="1400" dirty="0"/>
              <a:t>score for individuals who do not meet the GPA </a:t>
            </a:r>
            <a:r>
              <a:rPr lang="en-US" sz="1400" dirty="0" smtClean="0"/>
              <a:t>requirement</a:t>
            </a:r>
            <a:endParaRPr lang="en-US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Praxis </a:t>
            </a:r>
            <a:r>
              <a:rPr lang="en-US" sz="1400" b="1" dirty="0"/>
              <a:t>Core basic skills </a:t>
            </a:r>
            <a:r>
              <a:rPr lang="en-US" sz="1400" dirty="0"/>
              <a:t>assessments </a:t>
            </a:r>
            <a:endParaRPr lang="en-US" sz="14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Praxis </a:t>
            </a:r>
            <a:r>
              <a:rPr lang="en-US" sz="1400" b="1" dirty="0"/>
              <a:t>subject area test(s) </a:t>
            </a:r>
            <a:r>
              <a:rPr lang="en-US" sz="1400" dirty="0"/>
              <a:t>for the teaching </a:t>
            </a:r>
            <a:r>
              <a:rPr lang="en-US" sz="1400" dirty="0" smtClean="0"/>
              <a:t>field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In </a:t>
            </a:r>
            <a:r>
              <a:rPr lang="en-US" sz="1400" b="1" dirty="0"/>
              <a:t>technical education </a:t>
            </a:r>
            <a:r>
              <a:rPr lang="en-US" sz="1400" dirty="0"/>
              <a:t>teaching fields: </a:t>
            </a:r>
            <a:endParaRPr lang="en-US" sz="14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An </a:t>
            </a:r>
            <a:r>
              <a:rPr lang="en-US" sz="1400" dirty="0"/>
              <a:t>academic major in the teaching field, </a:t>
            </a:r>
            <a:r>
              <a:rPr lang="en-US" sz="1400" b="1" i="1" dirty="0" smtClean="0"/>
              <a:t>or</a:t>
            </a:r>
            <a:r>
              <a:rPr lang="en-US" sz="1400" dirty="0"/>
              <a:t> </a:t>
            </a:r>
            <a:r>
              <a:rPr lang="en-US" sz="1400" dirty="0" smtClean="0"/>
              <a:t>32 </a:t>
            </a:r>
            <a:r>
              <a:rPr lang="en-US" sz="1400" dirty="0"/>
              <a:t>semester hours of earned credit in the teaching field with at least 19 of the hours at the upper division </a:t>
            </a:r>
            <a:r>
              <a:rPr lang="en-US" sz="1400" dirty="0" smtClean="0"/>
              <a:t>level, </a:t>
            </a:r>
            <a:r>
              <a:rPr lang="en-US" sz="1400" b="1" u="sng" dirty="0" smtClean="0"/>
              <a:t>and</a:t>
            </a:r>
            <a:r>
              <a:rPr lang="en-US" sz="1400" dirty="0"/>
              <a:t> </a:t>
            </a:r>
            <a:r>
              <a:rPr lang="en-US" sz="1400" dirty="0" smtClean="0"/>
              <a:t>o</a:t>
            </a:r>
            <a:r>
              <a:rPr lang="en-US" sz="1400" dirty="0" smtClean="0"/>
              <a:t>ccupational </a:t>
            </a:r>
            <a:r>
              <a:rPr lang="en-US" sz="1400" dirty="0"/>
              <a:t>proficiency assessment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In </a:t>
            </a:r>
            <a:r>
              <a:rPr lang="en-US" sz="1400" b="1" dirty="0"/>
              <a:t>health science</a:t>
            </a:r>
            <a:r>
              <a:rPr lang="en-US" sz="1400" dirty="0"/>
              <a:t>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An active Alabama license in a registered nursing, paramedical, or approved allied health specialty </a:t>
            </a:r>
            <a:r>
              <a:rPr lang="en-US" sz="1400" b="1" u="sng" dirty="0" smtClean="0"/>
              <a:t>and</a:t>
            </a:r>
            <a:r>
              <a:rPr lang="en-US" sz="1400" dirty="0" smtClean="0"/>
              <a:t> </a:t>
            </a:r>
            <a:r>
              <a:rPr lang="en-US" sz="1400" dirty="0" smtClean="0"/>
              <a:t>at </a:t>
            </a:r>
            <a:r>
              <a:rPr lang="en-US" sz="1400" dirty="0"/>
              <a:t>least a bachelor’s degree in the </a:t>
            </a:r>
            <a:r>
              <a:rPr lang="en-US" sz="1400" dirty="0" smtClean="0"/>
              <a:t>area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2E2B21"/>
                </a:solidFill>
              </a:rPr>
              <a:t>Appropriate </a:t>
            </a:r>
            <a:r>
              <a:rPr lang="en-US" sz="1400" b="1" dirty="0" smtClean="0">
                <a:solidFill>
                  <a:srgbClr val="2E2B21"/>
                </a:solidFill>
              </a:rPr>
              <a:t>teaching assignment </a:t>
            </a:r>
            <a:r>
              <a:rPr lang="en-US" sz="1400" dirty="0" smtClean="0">
                <a:solidFill>
                  <a:srgbClr val="2E2B21"/>
                </a:solidFill>
              </a:rPr>
              <a:t>and </a:t>
            </a:r>
            <a:r>
              <a:rPr lang="en-US" sz="1400" b="1" dirty="0" smtClean="0">
                <a:solidFill>
                  <a:srgbClr val="2E2B21"/>
                </a:solidFill>
              </a:rPr>
              <a:t>mentor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algn="ctr"/>
            <a:r>
              <a:rPr lang="en-US" sz="1400" b="1" dirty="0"/>
              <a:t>2</a:t>
            </a:r>
            <a:r>
              <a:rPr lang="en-US" sz="1400" b="1" baseline="30000" dirty="0"/>
              <a:t>nd</a:t>
            </a:r>
            <a:r>
              <a:rPr lang="en-US" sz="1400" b="1" dirty="0"/>
              <a:t> </a:t>
            </a:r>
            <a:r>
              <a:rPr lang="en-US" sz="1400" b="1" dirty="0" smtClean="0"/>
              <a:t>Certificate, 3</a:t>
            </a:r>
            <a:r>
              <a:rPr lang="en-US" sz="1400" b="1" baseline="30000" dirty="0" smtClean="0"/>
              <a:t>rd</a:t>
            </a:r>
            <a:r>
              <a:rPr lang="en-US" sz="1400" b="1" dirty="0" smtClean="0"/>
              <a:t> Certificate, and Professional Educator Certificate</a:t>
            </a:r>
            <a:endParaRPr lang="en-US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Full year of full-time appropriate </a:t>
            </a:r>
            <a:r>
              <a:rPr lang="en-US" sz="1400" b="1" dirty="0"/>
              <a:t>teaching experience </a:t>
            </a:r>
            <a:r>
              <a:rPr lang="en-US" sz="1400" dirty="0" smtClean="0"/>
              <a:t>each year</a:t>
            </a:r>
            <a:endParaRPr lang="en-US" sz="1400" b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Credit </a:t>
            </a:r>
            <a:r>
              <a:rPr lang="en-US" sz="1400" dirty="0"/>
              <a:t>earned in </a:t>
            </a:r>
            <a:r>
              <a:rPr lang="en-US" sz="1400" dirty="0" smtClean="0"/>
              <a:t>the </a:t>
            </a:r>
            <a:r>
              <a:rPr lang="en-US" sz="1400" dirty="0"/>
              <a:t>four areas of </a:t>
            </a:r>
            <a:r>
              <a:rPr lang="en-US" sz="1400" b="1" dirty="0"/>
              <a:t>required coursework </a:t>
            </a:r>
            <a:endParaRPr lang="en-US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Session </a:t>
            </a:r>
            <a:r>
              <a:rPr lang="en-US" sz="1400" dirty="0"/>
              <a:t>A of the </a:t>
            </a:r>
            <a:r>
              <a:rPr lang="en-US" sz="1400" b="1" dirty="0"/>
              <a:t>Career and Technical Education Teacher Certification Program (CTE TCP</a:t>
            </a:r>
            <a:r>
              <a:rPr lang="en-US" sz="1400" b="1" dirty="0" smtClean="0"/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Appropriate </a:t>
            </a:r>
            <a:r>
              <a:rPr lang="en-US" sz="1400" b="1" dirty="0"/>
              <a:t>teaching</a:t>
            </a:r>
            <a:r>
              <a:rPr lang="en-US" sz="1400" dirty="0"/>
              <a:t> </a:t>
            </a:r>
            <a:r>
              <a:rPr lang="en-US" sz="1400" b="1" dirty="0"/>
              <a:t>assignment</a:t>
            </a:r>
            <a:r>
              <a:rPr lang="en-US" sz="1400" dirty="0"/>
              <a:t> and </a:t>
            </a:r>
            <a:r>
              <a:rPr lang="en-US" sz="1400" b="1" dirty="0"/>
              <a:t>mentor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Passing </a:t>
            </a:r>
            <a:r>
              <a:rPr lang="en-US" sz="1400" dirty="0"/>
              <a:t>score on the </a:t>
            </a:r>
            <a:r>
              <a:rPr lang="en-US" sz="1400" b="1" dirty="0" smtClean="0"/>
              <a:t>PLT</a:t>
            </a:r>
            <a:endParaRPr lang="en-US" sz="1400" b="1" dirty="0"/>
          </a:p>
          <a:p>
            <a:pPr lvl="0"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739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Interim employment certificate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29073" y="5080210"/>
            <a:ext cx="3200400" cy="146304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This certificate facilitates the employment of an individual who has been unconditionally admitted to a master’s or sixth-year level educator preparation program at an Alabama college.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8691" y="304800"/>
            <a:ext cx="1156392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An individual who has been unconditionally admitted to a master’s (Class A)  level or sixth-year (Class AA) level State-approved educator preparation program at an Alabama college/university in: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dirty="0"/>
              <a:t>Any K-6, 4-8, 6-12, or P-12 Teaching Field (Alternative Class A)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dirty="0"/>
              <a:t>English for Speakers of Other Languages, Reading Specialist, Special Education (Traditional Class A)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dirty="0"/>
              <a:t>School Counseling, Library Media, Instructional Leadership (Traditional Class A)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dirty="0"/>
              <a:t>Special Education (Traditional Class AA)</a:t>
            </a:r>
          </a:p>
          <a:p>
            <a:pPr algn="ctr"/>
            <a:r>
              <a:rPr lang="en-US" b="1" u="sng" dirty="0"/>
              <a:t>OR</a:t>
            </a:r>
            <a:endParaRPr lang="en-US" dirty="0"/>
          </a:p>
          <a:p>
            <a:pPr algn="just"/>
            <a:r>
              <a:rPr lang="en-US" dirty="0"/>
              <a:t>An individual who has been unconditionally admitted to a master’s </a:t>
            </a:r>
            <a:r>
              <a:rPr lang="en-US" dirty="0" smtClean="0"/>
              <a:t>level school counseling program accredited by the </a:t>
            </a:r>
            <a:r>
              <a:rPr lang="en-US" dirty="0"/>
              <a:t>Council for Accreditation of Counseling and Related Educational Programs (CACREP</a:t>
            </a:r>
            <a:r>
              <a:rPr lang="en-US" dirty="0" smtClean="0"/>
              <a:t>)</a:t>
            </a:r>
            <a:endParaRPr lang="en-US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lvl="0" algn="just"/>
            <a:r>
              <a:rPr lang="en-US" dirty="0" smtClean="0"/>
              <a:t>Up to three one year certificates may be requested provided the individual is successfully progressing through the program. Upon program completion, the individual must be recommended for professional certification by the college/university and meet testing requirements.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9152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160</TotalTime>
  <Words>1301</Words>
  <Application>Microsoft Office PowerPoint</Application>
  <PresentationFormat>Widescreen</PresentationFormat>
  <Paragraphs>244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Courier New</vt:lpstr>
      <vt:lpstr>Times New Roman</vt:lpstr>
      <vt:lpstr>Tw Cen MT</vt:lpstr>
      <vt:lpstr>Tw Cen MT Condensed</vt:lpstr>
      <vt:lpstr>Wingdings 3</vt:lpstr>
      <vt:lpstr>Integral</vt:lpstr>
      <vt:lpstr>Alabama Alternative Certification</vt:lpstr>
      <vt:lpstr>Alternative &amp; Temporary certification options</vt:lpstr>
      <vt:lpstr>LEA Requests…20 or More (Career and Technical Temporary, Emergency, Provisional, Interim Employment, Business &amp; Industry to Educational Administrator)  </vt:lpstr>
      <vt:lpstr>LEA Requests…15-19 (Career and Technical Temporary, Emergency, Provisional, Interim Employment, Business &amp; Industry to Educational Administrator)  </vt:lpstr>
      <vt:lpstr>LEA Requests…10-14 (Career and Technical Temporary, Emergency, Provisional, Interim Employment, Business &amp; Industry to Educational Administrator)  </vt:lpstr>
      <vt:lpstr>Provisional Certificate in a Teaching Field</vt:lpstr>
      <vt:lpstr>Provisional Certificate in a Teaching Field</vt:lpstr>
      <vt:lpstr>Provisional Certificate in a Career and Technical Teaching Field</vt:lpstr>
      <vt:lpstr>Interim employment certificate</vt:lpstr>
      <vt:lpstr>Business and Industry to Educational Administrator Certificate (BIEA)</vt:lpstr>
      <vt:lpstr>Other available options for career changers</vt:lpstr>
    </vt:vector>
  </TitlesOfParts>
  <Company>ALSDE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Alabama Alternative Certification</dc:title>
  <dc:creator>scummings</dc:creator>
  <cp:lastModifiedBy>scummings</cp:lastModifiedBy>
  <cp:revision>21</cp:revision>
  <cp:lastPrinted>2018-01-31T17:46:17Z</cp:lastPrinted>
  <dcterms:created xsi:type="dcterms:W3CDTF">2018-01-29T19:07:02Z</dcterms:created>
  <dcterms:modified xsi:type="dcterms:W3CDTF">2018-01-31T20:10:30Z</dcterms:modified>
</cp:coreProperties>
</file>